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3"/>
  </p:sldMasterIdLst>
  <p:notesMasterIdLst>
    <p:notesMasterId r:id="rId13"/>
  </p:notesMasterIdLst>
  <p:sldIdLst>
    <p:sldId id="281" r:id="rId4"/>
    <p:sldId id="282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341" r:id="rId14"/>
    <p:sldId id="303" r:id="rId15"/>
    <p:sldId id="378" r:id="rId16"/>
    <p:sldId id="305" r:id="rId17"/>
    <p:sldId id="307" r:id="rId18"/>
    <p:sldId id="309" r:id="rId19"/>
    <p:sldId id="310" r:id="rId20"/>
    <p:sldId id="380" r:id="rId21"/>
    <p:sldId id="286" r:id="rId22"/>
    <p:sldId id="312" r:id="rId23"/>
    <p:sldId id="313" r:id="rId24"/>
    <p:sldId id="315" r:id="rId25"/>
    <p:sldId id="382" r:id="rId26"/>
    <p:sldId id="383" r:id="rId27"/>
    <p:sldId id="391" r:id="rId28"/>
    <p:sldId id="392" r:id="rId29"/>
    <p:sldId id="386" r:id="rId30"/>
    <p:sldId id="393" r:id="rId31"/>
    <p:sldId id="384" r:id="rId32"/>
    <p:sldId id="394" r:id="rId33"/>
    <p:sldId id="387" r:id="rId34"/>
    <p:sldId id="395" r:id="rId35"/>
    <p:sldId id="317" r:id="rId36"/>
    <p:sldId id="319" r:id="rId37"/>
    <p:sldId id="321" r:id="rId38"/>
    <p:sldId id="329" r:id="rId39"/>
    <p:sldId id="398" r:id="rId40"/>
    <p:sldId id="331" r:id="rId41"/>
    <p:sldId id="399" r:id="rId42"/>
    <p:sldId id="332" r:id="rId43"/>
    <p:sldId id="400" r:id="rId44"/>
    <p:sldId id="402" r:id="rId45"/>
    <p:sldId id="401" r:id="rId46"/>
    <p:sldId id="28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8CAE"/>
    <a:srgbClr val="092A67"/>
    <a:srgbClr val="F5CE31"/>
    <a:srgbClr val="003B7A"/>
    <a:srgbClr val="026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3"/>
      </p:cViewPr>
      <p:guideLst>
        <p:guide orient="horz" pos="213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0E59F-BCDF-B547-B5F0-80FB1F5C358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A576A-462E-B247-814C-32E8FA05C3D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A576A-462E-B247-814C-32E8FA05C3D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A576A-462E-B247-814C-32E8FA05C3D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A576A-462E-B247-814C-32E8FA05C3D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57263"/>
            <a:ext cx="9144000" cy="2387600"/>
          </a:xfrm>
        </p:spPr>
        <p:txBody>
          <a:bodyPr anchor="b"/>
          <a:lstStyle>
            <a:lvl1pPr algn="r">
              <a:defRPr sz="6000" b="1">
                <a:solidFill>
                  <a:srgbClr val="003B7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DAA4-3F13-4281-8118-F254B3AC30E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18C-94C0-4514-A611-7D4EB083F4DD}" type="slidenum">
              <a:rPr lang="en-US" smtClean="0"/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1524000" y="3475566"/>
            <a:ext cx="9139767" cy="0"/>
          </a:xfrm>
          <a:prstGeom prst="line">
            <a:avLst/>
          </a:prstGeom>
          <a:ln>
            <a:solidFill>
              <a:srgbClr val="003B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F5CE31"/>
              </a:buClr>
              <a:defRPr>
                <a:latin typeface="Tahoma" panose="020B0604030504040204" pitchFamily="34" charset="0"/>
                <a:ea typeface="Roboto Light" panose="02000000000000000000" pitchFamily="2" charset="0"/>
                <a:cs typeface="Tahoma" panose="020B0604030504040204" pitchFamily="34" charset="0"/>
              </a:defRPr>
            </a:lvl1pPr>
            <a:lvl2pPr>
              <a:buClr>
                <a:srgbClr val="F5CE31"/>
              </a:buClr>
              <a:defRPr>
                <a:latin typeface="Tahoma" panose="020B0604030504040204" pitchFamily="34" charset="0"/>
                <a:ea typeface="Roboto Light" panose="02000000000000000000" pitchFamily="2" charset="0"/>
                <a:cs typeface="Tahoma" panose="020B0604030504040204" pitchFamily="34" charset="0"/>
              </a:defRPr>
            </a:lvl2pPr>
            <a:lvl3pPr>
              <a:buClr>
                <a:srgbClr val="F5CE31"/>
              </a:buClr>
              <a:defRPr>
                <a:latin typeface="Tahoma" panose="020B0604030504040204" pitchFamily="34" charset="0"/>
                <a:ea typeface="Roboto Light" panose="02000000000000000000" pitchFamily="2" charset="0"/>
                <a:cs typeface="Tahoma" panose="020B0604030504040204" pitchFamily="34" charset="0"/>
              </a:defRPr>
            </a:lvl3pPr>
            <a:lvl4pPr>
              <a:buClr>
                <a:srgbClr val="F5CE31"/>
              </a:buClr>
              <a:defRPr>
                <a:latin typeface="Tahoma" panose="020B0604030504040204" pitchFamily="34" charset="0"/>
                <a:ea typeface="Roboto Light" panose="02000000000000000000" pitchFamily="2" charset="0"/>
                <a:cs typeface="Tahoma" panose="020B0604030504040204" pitchFamily="34" charset="0"/>
              </a:defRPr>
            </a:lvl4pPr>
            <a:lvl5pPr>
              <a:buClr>
                <a:srgbClr val="F5CE31"/>
              </a:buClr>
              <a:defRPr>
                <a:latin typeface="Tahoma" panose="020B0604030504040204" pitchFamily="34" charset="0"/>
                <a:ea typeface="Roboto Light" panose="02000000000000000000" pitchFamily="2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DAA4-3F13-4281-8118-F254B3AC30E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18C-94C0-4514-A611-7D4EB083F4DD}" type="slidenum">
              <a:rPr lang="en-US" smtClean="0"/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8420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873500"/>
            <a:ext cx="10515600" cy="1781175"/>
          </a:xfrm>
        </p:spPr>
        <p:txBody>
          <a:bodyPr anchor="ctr">
            <a:normAutofit/>
          </a:bodyPr>
          <a:lstStyle>
            <a:lvl1pPr>
              <a:defRPr sz="4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3657600"/>
          </a:xfrm>
          <a:prstGeom prst="rect">
            <a:avLst/>
          </a:prstGeom>
          <a:solidFill>
            <a:srgbClr val="003B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FITlogo.png"/>
          <p:cNvPicPr>
            <a:picLocks noChangeAspect="1"/>
          </p:cNvPicPr>
          <p:nvPr userDrawn="1"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7559">
            <a:off x="8083530" y="-224663"/>
            <a:ext cx="4698853" cy="469885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5181600" cy="3990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93825"/>
            <a:ext cx="5181600" cy="3990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DAA4-3F13-4281-8118-F254B3AC30EB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4565" y="5918835"/>
            <a:ext cx="2743200" cy="365125"/>
          </a:xfrm>
        </p:spPr>
        <p:txBody>
          <a:bodyPr/>
          <a:lstStyle/>
          <a:p>
            <a:fld id="{22DEC18C-94C0-4514-A611-7D4EB083F4DD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8420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890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212975"/>
            <a:ext cx="5157787" cy="3171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890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12975"/>
            <a:ext cx="5183188" cy="3171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DAA4-3F13-4281-8118-F254B3AC30EB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18C-94C0-4514-A611-7D4EB083F4DD}" type="slidenum">
              <a:rPr lang="en-US" smtClean="0"/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8420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DAA4-3F13-4281-8118-F254B3AC30EB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18C-94C0-4514-A611-7D4EB083F4DD}" type="slidenum">
              <a:rPr lang="en-US" smtClean="0"/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8420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DAA4-3F13-4281-8118-F254B3AC30EB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DAA4-3F13-4281-8118-F254B3AC30EB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DAA4-3F13-4281-8118-F254B3AC30EB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3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12" Type="http://schemas.openxmlformats.org/officeDocument/2006/relationships/image" Target="../media/image4.jpeg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Manual Input 7"/>
          <p:cNvSpPr/>
          <p:nvPr userDrawn="1"/>
        </p:nvSpPr>
        <p:spPr>
          <a:xfrm rot="16200000" flipV="1">
            <a:off x="3065112" y="5890753"/>
            <a:ext cx="939496" cy="994996"/>
          </a:xfrm>
          <a:prstGeom prst="flowChartManualInpu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52425"/>
            <a:ext cx="10515600" cy="105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01799"/>
            <a:ext cx="10515600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454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7DAA4-3F13-4281-8118-F254B3AC30E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54546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9820" y="6070600"/>
            <a:ext cx="12201820" cy="787400"/>
          </a:xfrm>
          <a:prstGeom prst="rect">
            <a:avLst/>
          </a:prstGeom>
          <a:solidFill>
            <a:srgbClr val="003B7A"/>
          </a:solidFill>
          <a:ln>
            <a:solidFill>
              <a:srgbClr val="003B7A"/>
            </a:solidFill>
          </a:ln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Manual Input 7"/>
          <p:cNvSpPr/>
          <p:nvPr userDrawn="1"/>
        </p:nvSpPr>
        <p:spPr>
          <a:xfrm rot="16200000" flipV="1">
            <a:off x="1538162" y="4380338"/>
            <a:ext cx="939494" cy="4015822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009681" y="6190526"/>
            <a:ext cx="1969901" cy="453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7" name="Picture 16" descr="tdc_logo_whit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169" y="6190615"/>
            <a:ext cx="583926" cy="584200"/>
          </a:xfrm>
          <a:prstGeom prst="rect">
            <a:avLst/>
          </a:prstGeom>
        </p:spPr>
      </p:pic>
      <p:pic>
        <p:nvPicPr>
          <p:cNvPr id="9" name="Picture 8" descr="LOGO TDC WEB-02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38200" y="6068060"/>
            <a:ext cx="1578610" cy="6978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2970" y="59182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rgbClr val="C00000"/>
                </a:solidFill>
              </a:defRPr>
            </a:lvl1pPr>
          </a:lstStyle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3B7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emf"/><Relationship Id="rId2" Type="http://schemas.openxmlformats.org/officeDocument/2006/relationships/oleObject" Target="../embeddings/oleObject11.bin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emf"/><Relationship Id="rId1" Type="http://schemas.openxmlformats.org/officeDocument/2006/relationships/oleObject" Target="../embeddings/oleObject12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8.png"/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oleObject" Target="../embeddings/oleObject13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lms.tdc.edu.vn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8.v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62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61.png"/><Relationship Id="rId3" Type="http://schemas.openxmlformats.org/officeDocument/2006/relationships/image" Target="../media/image60.emf"/><Relationship Id="rId2" Type="http://schemas.openxmlformats.org/officeDocument/2006/relationships/oleObject" Target="../embeddings/oleObject14.bin"/><Relationship Id="rId1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5.wmf"/><Relationship Id="rId1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5.bin"/><Relationship Id="rId3" Type="http://schemas.openxmlformats.org/officeDocument/2006/relationships/image" Target="../media/image9.png"/><Relationship Id="rId2" Type="http://schemas.openxmlformats.org/officeDocument/2006/relationships/image" Target="../media/image8.wmf"/><Relationship Id="rId1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7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5.wmf"/><Relationship Id="rId1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3.wmf"/><Relationship Id="rId1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mẫu</a:t>
            </a:r>
            <a:r>
              <a:rPr lang="en-US" dirty="0" smtClean="0"/>
              <a:t> 1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endParaRPr lang="en-US" dirty="0" smtClean="0"/>
          </a:p>
          <a:p>
            <a:pPr lvl="1"/>
            <a:r>
              <a:rPr lang="en-US" sz="2000" dirty="0"/>
              <a:t>NMCNTT &amp; TT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122" y="2215933"/>
            <a:ext cx="4366638" cy="1272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737" y="474329"/>
            <a:ext cx="4686706" cy="54487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Oval 9"/>
          <p:cNvSpPr/>
          <p:nvPr/>
        </p:nvSpPr>
        <p:spPr>
          <a:xfrm>
            <a:off x="5124342" y="228917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9" name="Oval 8"/>
          <p:cNvSpPr/>
          <p:nvPr/>
        </p:nvSpPr>
        <p:spPr>
          <a:xfrm>
            <a:off x="8694312" y="35242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  <a:endParaRPr lang="en-US" sz="2000" dirty="0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52805" y="3902075"/>
            <a:ext cx="5181600" cy="2955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Oval 13"/>
          <p:cNvSpPr/>
          <p:nvPr/>
        </p:nvSpPr>
        <p:spPr>
          <a:xfrm>
            <a:off x="3649237" y="473900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 err="1" smtClean="0">
                <a:latin typeface="Calibri Light (Headings)" charset="0"/>
                <a:cs typeface="Calibri Light (Headings)" charset="0"/>
                <a:sym typeface="+mn-ea"/>
              </a:rPr>
              <a:t>Ví</a:t>
            </a:r>
            <a:r>
              <a:rPr lang="en-US" sz="2800" dirty="0" smtClean="0">
                <a:latin typeface="Calibri Light (Headings)" charset="0"/>
                <a:cs typeface="Calibri Light (Headings)" charset="0"/>
                <a:sym typeface="+mn-ea"/>
              </a:rPr>
              <a:t> </a:t>
            </a:r>
            <a:r>
              <a:rPr lang="en-US" sz="2800" dirty="0" err="1" smtClean="0">
                <a:latin typeface="Calibri Light (Headings)" charset="0"/>
                <a:cs typeface="Calibri Light (Headings)" charset="0"/>
                <a:sym typeface="+mn-ea"/>
              </a:rPr>
              <a:t>dụ</a:t>
            </a:r>
            <a:r>
              <a:rPr lang="en-US" sz="2800" dirty="0" smtClean="0">
                <a:latin typeface="Calibri Light (Headings)" charset="0"/>
                <a:cs typeface="Calibri Light (Headings)" charset="0"/>
                <a:sym typeface="+mn-ea"/>
              </a:rPr>
              <a:t> </a:t>
            </a:r>
            <a:r>
              <a:rPr lang="en-US" sz="2800" dirty="0" err="1" smtClean="0">
                <a:latin typeface="Calibri Light (Headings)" charset="0"/>
                <a:cs typeface="Calibri Light (Headings)" charset="0"/>
                <a:sym typeface="+mn-ea"/>
              </a:rPr>
              <a:t>mẫu</a:t>
            </a:r>
            <a:r>
              <a:rPr lang="en-US" sz="2800" dirty="0" smtClean="0">
                <a:latin typeface="Calibri Light (Headings)" charset="0"/>
                <a:cs typeface="Calibri Light (Headings)" charset="0"/>
                <a:sym typeface="+mn-ea"/>
              </a:rPr>
              <a:t> 1 </a:t>
            </a:r>
            <a:r>
              <a:rPr lang="en-US" sz="2800" dirty="0" err="1" smtClean="0">
                <a:latin typeface="Calibri Light (Headings)" charset="0"/>
                <a:cs typeface="Calibri Light (Headings)" charset="0"/>
                <a:sym typeface="+mn-ea"/>
              </a:rPr>
              <a:t>môn</a:t>
            </a:r>
            <a:r>
              <a:rPr lang="en-US" sz="2800" dirty="0" smtClean="0">
                <a:latin typeface="Calibri Light (Headings)" charset="0"/>
                <a:cs typeface="Calibri Light (Headings)" charset="0"/>
                <a:sym typeface="+mn-ea"/>
              </a:rPr>
              <a:t> </a:t>
            </a:r>
            <a:r>
              <a:rPr lang="en-US" sz="2800" dirty="0" err="1" smtClean="0">
                <a:latin typeface="Calibri Light (Headings)" charset="0"/>
                <a:cs typeface="Calibri Light (Headings)" charset="0"/>
                <a:sym typeface="+mn-ea"/>
              </a:rPr>
              <a:t>học</a:t>
            </a:r>
            <a:endParaRPr lang="en-US" sz="2800" dirty="0" smtClean="0">
              <a:latin typeface="Calibri Light (Headings)" charset="0"/>
              <a:cs typeface="Calibri Light (Headings)" charset="0"/>
            </a:endParaRPr>
          </a:p>
          <a:p>
            <a:pPr lvl="1"/>
            <a:r>
              <a:rPr lang="en-US" sz="2800" dirty="0">
                <a:latin typeface="Calibri Light (Headings)" charset="0"/>
                <a:cs typeface="Calibri Light (Headings)" charset="0"/>
                <a:sym typeface="+mn-ea"/>
              </a:rPr>
              <a:t>NMCNTT &amp; TT</a:t>
            </a:r>
            <a:endParaRPr lang="en-US" sz="2800" dirty="0">
              <a:latin typeface="Calibri Light (Headings)" charset="0"/>
              <a:cs typeface="Calibri Light (Headings)" charset="0"/>
              <a:sym typeface="+mn-ea"/>
            </a:endParaRPr>
          </a:p>
          <a:p>
            <a:pPr lvl="1"/>
            <a:r>
              <a:rPr lang="en-US">
                <a:latin typeface="Calibri Light (Headings)" charset="0"/>
                <a:cs typeface="Calibri Light (Headings)" charset="0"/>
              </a:rPr>
              <a:t>Đính kèm là các file bài giảng như: slide bài giảng, tài liệu tham khảo, bài tập, …</a:t>
            </a:r>
            <a:endParaRPr lang="en-US">
              <a:latin typeface="Calibri Light (Headings)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1. Thông tin chung</a:t>
            </a:r>
            <a:endParaRPr lang="en-US"/>
          </a:p>
        </p:txBody>
      </p:sp>
      <p:pic>
        <p:nvPicPr>
          <p:cNvPr id="25" name="Picture 25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275830" y="912495"/>
            <a:ext cx="4635500" cy="50761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Oval 9"/>
          <p:cNvSpPr/>
          <p:nvPr/>
        </p:nvSpPr>
        <p:spPr>
          <a:xfrm>
            <a:off x="11569592" y="91249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Calibri Light (Headings)" charset="0"/>
                <a:cs typeface="Calibri Light (Headings)" charset="0"/>
              </a:rPr>
              <a:t>Ví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dụ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mẫu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1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môn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học</a:t>
            </a:r>
            <a:endParaRPr lang="en-US" dirty="0" smtClean="0">
              <a:latin typeface="Calibri Light (Headings)" charset="0"/>
              <a:cs typeface="Calibri Light (Headings)" charset="0"/>
            </a:endParaRPr>
          </a:p>
          <a:p>
            <a:pPr lvl="1"/>
            <a:r>
              <a:rPr lang="en-US" sz="2000" dirty="0">
                <a:latin typeface="Calibri Light (Headings)" charset="0"/>
                <a:cs typeface="Calibri Light (Headings)" charset="0"/>
              </a:rPr>
              <a:t>NMCNTT &amp; TT</a:t>
            </a:r>
            <a:endParaRPr lang="en-US" sz="2000" dirty="0">
              <a:latin typeface="Calibri Light (Headings)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pic>
        <p:nvPicPr>
          <p:cNvPr id="8" name="Content Placeholder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98700"/>
            <a:ext cx="6210935" cy="3543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Oval 10"/>
          <p:cNvSpPr/>
          <p:nvPr/>
        </p:nvSpPr>
        <p:spPr>
          <a:xfrm>
            <a:off x="838092" y="550608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78830" y="770890"/>
            <a:ext cx="5728335" cy="35572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Oval 11"/>
          <p:cNvSpPr/>
          <p:nvPr/>
        </p:nvSpPr>
        <p:spPr>
          <a:xfrm>
            <a:off x="11265427" y="77089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/>
              <a:t>2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 err="1" smtClean="0">
                <a:latin typeface="Calibri Light (Headings)" charset="0"/>
                <a:cs typeface="Calibri Light (Headings)" charset="0"/>
                <a:sym typeface="+mn-ea"/>
              </a:rPr>
              <a:t>Ví</a:t>
            </a:r>
            <a:r>
              <a:rPr lang="en-US" sz="2800" dirty="0" smtClean="0">
                <a:latin typeface="Calibri Light (Headings)" charset="0"/>
                <a:cs typeface="Calibri Light (Headings)" charset="0"/>
                <a:sym typeface="+mn-ea"/>
              </a:rPr>
              <a:t> </a:t>
            </a:r>
            <a:r>
              <a:rPr lang="en-US" sz="2800" dirty="0" err="1" smtClean="0">
                <a:latin typeface="Calibri Light (Headings)" charset="0"/>
                <a:cs typeface="Calibri Light (Headings)" charset="0"/>
                <a:sym typeface="+mn-ea"/>
              </a:rPr>
              <a:t>dụ</a:t>
            </a:r>
            <a:r>
              <a:rPr lang="en-US" sz="2800" dirty="0" smtClean="0">
                <a:latin typeface="Calibri Light (Headings)" charset="0"/>
                <a:cs typeface="Calibri Light (Headings)" charset="0"/>
                <a:sym typeface="+mn-ea"/>
              </a:rPr>
              <a:t> </a:t>
            </a:r>
            <a:r>
              <a:rPr lang="en-US" sz="2800" dirty="0" err="1" smtClean="0">
                <a:latin typeface="Calibri Light (Headings)" charset="0"/>
                <a:cs typeface="Calibri Light (Headings)" charset="0"/>
                <a:sym typeface="+mn-ea"/>
              </a:rPr>
              <a:t>mẫu</a:t>
            </a:r>
            <a:r>
              <a:rPr lang="en-US" sz="2800" dirty="0" smtClean="0">
                <a:latin typeface="Calibri Light (Headings)" charset="0"/>
                <a:cs typeface="Calibri Light (Headings)" charset="0"/>
                <a:sym typeface="+mn-ea"/>
              </a:rPr>
              <a:t> 1 </a:t>
            </a:r>
            <a:r>
              <a:rPr lang="en-US" sz="2800" dirty="0" err="1" smtClean="0">
                <a:latin typeface="Calibri Light (Headings)" charset="0"/>
                <a:cs typeface="Calibri Light (Headings)" charset="0"/>
                <a:sym typeface="+mn-ea"/>
              </a:rPr>
              <a:t>môn</a:t>
            </a:r>
            <a:r>
              <a:rPr lang="en-US" sz="2800" dirty="0" smtClean="0">
                <a:latin typeface="Calibri Light (Headings)" charset="0"/>
                <a:cs typeface="Calibri Light (Headings)" charset="0"/>
                <a:sym typeface="+mn-ea"/>
              </a:rPr>
              <a:t> </a:t>
            </a:r>
            <a:r>
              <a:rPr lang="en-US" sz="2800" dirty="0" err="1" smtClean="0">
                <a:latin typeface="Calibri Light (Headings)" charset="0"/>
                <a:cs typeface="Calibri Light (Headings)" charset="0"/>
                <a:sym typeface="+mn-ea"/>
              </a:rPr>
              <a:t>học</a:t>
            </a:r>
            <a:endParaRPr lang="en-US" sz="2800" dirty="0" smtClean="0">
              <a:latin typeface="Calibri Light (Headings)" charset="0"/>
              <a:cs typeface="Calibri Light (Headings)" charset="0"/>
            </a:endParaRPr>
          </a:p>
          <a:p>
            <a:pPr lvl="1"/>
            <a:r>
              <a:rPr lang="en-US" sz="2800" dirty="0">
                <a:latin typeface="Calibri Light (Headings)" charset="0"/>
                <a:cs typeface="Calibri Light (Headings)" charset="0"/>
                <a:sym typeface="+mn-ea"/>
              </a:rPr>
              <a:t>NMCNTT &amp; TT</a:t>
            </a:r>
            <a:endParaRPr lang="en-US" sz="2800" dirty="0">
              <a:latin typeface="Calibri Light (Headings)" charset="0"/>
              <a:cs typeface="Calibri Light (Headings)" charset="0"/>
              <a:sym typeface="+mn-ea"/>
            </a:endParaRPr>
          </a:p>
          <a:p>
            <a:pPr lvl="1"/>
            <a:r>
              <a:rPr lang="en-US">
                <a:latin typeface="Calibri Light (Headings)" charset="0"/>
                <a:cs typeface="Calibri Light (Headings)" charset="0"/>
              </a:rPr>
              <a:t>Bài trắc nghiệm, được phân loại theo lớp học</a:t>
            </a:r>
            <a:endParaRPr lang="en-US">
              <a:latin typeface="Calibri Light (Headings)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1. </a:t>
            </a:r>
            <a:r>
              <a:rPr lang="en-US" dirty="0" err="1" smtClean="0">
                <a:sym typeface="+mn-ea"/>
              </a:rPr>
              <a:t>Giới</a:t>
            </a:r>
            <a:r>
              <a:rPr lang="en-US" dirty="0" smtClean="0">
                <a:sym typeface="+mn-ea"/>
              </a:rPr>
              <a:t> </a:t>
            </a:r>
            <a:r>
              <a:rPr lang="en-US" dirty="0" err="1" smtClean="0">
                <a:sym typeface="+mn-ea"/>
              </a:rPr>
              <a:t>thiệu</a:t>
            </a:r>
            <a:endParaRPr lang="en-US"/>
          </a:p>
        </p:txBody>
      </p:sp>
      <p:pic>
        <p:nvPicPr>
          <p:cNvPr id="29" name="Picture 29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37070" y="643255"/>
            <a:ext cx="4316730" cy="51371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" name="Picture 30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4425"/>
            <a:ext cx="4808220" cy="21259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Oval 10"/>
          <p:cNvSpPr/>
          <p:nvPr/>
        </p:nvSpPr>
        <p:spPr>
          <a:xfrm>
            <a:off x="5304682" y="544449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4" name="Oval 3"/>
          <p:cNvSpPr/>
          <p:nvPr/>
        </p:nvSpPr>
        <p:spPr>
          <a:xfrm>
            <a:off x="11012062" y="543242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/>
              <a:t>2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10881360" cy="39909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 err="1" smtClean="0">
                <a:latin typeface="Calibri Light (Headings)dy)" charset="0"/>
                <a:cs typeface="Calibri Light (Headings)dy)" charset="0"/>
                <a:sym typeface="+mn-ea"/>
              </a:rPr>
              <a:t>Ví</a:t>
            </a:r>
            <a:r>
              <a:rPr lang="en-US" sz="2800" dirty="0" smtClean="0">
                <a:latin typeface="Calibri Light (Headings)dy)" charset="0"/>
                <a:cs typeface="Calibri Light (Headings)dy)" charset="0"/>
                <a:sym typeface="+mn-ea"/>
              </a:rPr>
              <a:t> </a:t>
            </a:r>
            <a:r>
              <a:rPr lang="en-US" sz="2800" dirty="0" err="1" smtClean="0">
                <a:latin typeface="Calibri Light (Headings)dy)" charset="0"/>
                <a:cs typeface="Calibri Light (Headings)dy)" charset="0"/>
                <a:sym typeface="+mn-ea"/>
              </a:rPr>
              <a:t>dụ</a:t>
            </a:r>
            <a:r>
              <a:rPr lang="en-US" sz="2800" dirty="0" smtClean="0">
                <a:latin typeface="Calibri Light (Headings)dy)" charset="0"/>
                <a:cs typeface="Calibri Light (Headings)dy)" charset="0"/>
                <a:sym typeface="+mn-ea"/>
              </a:rPr>
              <a:t> </a:t>
            </a:r>
            <a:r>
              <a:rPr lang="en-US" sz="2800" dirty="0" err="1" smtClean="0">
                <a:latin typeface="Calibri Light (Headings)dy)" charset="0"/>
                <a:cs typeface="Calibri Light (Headings)dy)" charset="0"/>
                <a:sym typeface="+mn-ea"/>
              </a:rPr>
              <a:t>mẫu</a:t>
            </a:r>
            <a:r>
              <a:rPr lang="en-US" sz="2800" dirty="0" smtClean="0">
                <a:latin typeface="Calibri Light (Headings)dy)" charset="0"/>
                <a:cs typeface="Calibri Light (Headings)dy)" charset="0"/>
                <a:sym typeface="+mn-ea"/>
              </a:rPr>
              <a:t> 1 </a:t>
            </a:r>
            <a:r>
              <a:rPr lang="en-US" sz="2800" dirty="0" err="1" smtClean="0">
                <a:latin typeface="Calibri Light (Headings)dy)" charset="0"/>
                <a:cs typeface="Calibri Light (Headings)dy)" charset="0"/>
                <a:sym typeface="+mn-ea"/>
              </a:rPr>
              <a:t>môn</a:t>
            </a:r>
            <a:r>
              <a:rPr lang="en-US" sz="2800" dirty="0" smtClean="0">
                <a:latin typeface="Calibri Light (Headings)dy)" charset="0"/>
                <a:cs typeface="Calibri Light (Headings)dy)" charset="0"/>
                <a:sym typeface="+mn-ea"/>
              </a:rPr>
              <a:t> </a:t>
            </a:r>
            <a:r>
              <a:rPr lang="en-US" sz="2800" dirty="0" err="1" smtClean="0">
                <a:latin typeface="Calibri Light (Headings)dy)" charset="0"/>
                <a:cs typeface="Calibri Light (Headings)dy)" charset="0"/>
                <a:sym typeface="+mn-ea"/>
              </a:rPr>
              <a:t>học</a:t>
            </a:r>
            <a:endParaRPr lang="en-US" sz="2800" dirty="0" smtClean="0">
              <a:latin typeface="Calibri Light (Headings)dy)" charset="0"/>
              <a:cs typeface="Calibri Light (Headings)dy)" charset="0"/>
            </a:endParaRPr>
          </a:p>
          <a:p>
            <a:pPr lvl="1"/>
            <a:r>
              <a:rPr lang="en-US" sz="2800" dirty="0">
                <a:latin typeface="Calibri Light (Headings)dy)" charset="0"/>
                <a:cs typeface="Calibri Light (Headings)dy)" charset="0"/>
                <a:sym typeface="+mn-ea"/>
              </a:rPr>
              <a:t>NMCNTT &amp; TT</a:t>
            </a:r>
            <a:endParaRPr lang="en-US" sz="2800" dirty="0">
              <a:latin typeface="Calibri Light (Headings)dy)" charset="0"/>
              <a:cs typeface="Calibri Light (Headings)dy)" charset="0"/>
              <a:sym typeface="+mn-ea"/>
            </a:endParaRPr>
          </a:p>
          <a:p>
            <a:pPr lvl="1"/>
            <a:r>
              <a:rPr lang="en-US">
                <a:latin typeface="Calibri Light (Headings)dy)" charset="0"/>
                <a:cs typeface="Calibri Light (Headings)dy)" charset="0"/>
              </a:rPr>
              <a:t>Bài trắc nghiệm gồm 20 câu, thời gian thực hiện 22 phút</a:t>
            </a:r>
            <a:endParaRPr lang="en-US">
              <a:latin typeface="Calibri Light (Headings)dy)" charset="0"/>
              <a:cs typeface="Calibri Light (Headings)dy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1. </a:t>
            </a:r>
            <a:r>
              <a:rPr lang="en-US" dirty="0" err="1" smtClean="0">
                <a:sym typeface="+mn-ea"/>
              </a:rPr>
              <a:t>Giới</a:t>
            </a:r>
            <a:r>
              <a:rPr lang="en-US" dirty="0" smtClean="0">
                <a:sym typeface="+mn-ea"/>
              </a:rPr>
              <a:t> </a:t>
            </a:r>
            <a:r>
              <a:rPr lang="en-US" dirty="0" err="1" smtClean="0">
                <a:sym typeface="+mn-ea"/>
              </a:rPr>
              <a:t>thiệu</a:t>
            </a:r>
            <a:endParaRPr lang="en-US"/>
          </a:p>
        </p:txBody>
      </p:sp>
      <p:pic>
        <p:nvPicPr>
          <p:cNvPr id="31" name="Picture 31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 r="9653"/>
          <a:stretch>
            <a:fillRect/>
          </a:stretch>
        </p:blipFill>
        <p:spPr>
          <a:xfrm>
            <a:off x="838200" y="3041650"/>
            <a:ext cx="8635365" cy="2632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Oval 10"/>
          <p:cNvSpPr/>
          <p:nvPr/>
        </p:nvSpPr>
        <p:spPr>
          <a:xfrm>
            <a:off x="9131827" y="533781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10728325" cy="39909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 err="1" smtClean="0">
                <a:latin typeface="Calibri Light (Headings)" charset="0"/>
                <a:cs typeface="Calibri Light (Headings)" charset="0"/>
                <a:sym typeface="+mn-ea"/>
              </a:rPr>
              <a:t>Ví</a:t>
            </a:r>
            <a:r>
              <a:rPr lang="en-US" sz="2800" dirty="0" smtClean="0">
                <a:latin typeface="Calibri Light (Headings)" charset="0"/>
                <a:cs typeface="Calibri Light (Headings)" charset="0"/>
                <a:sym typeface="+mn-ea"/>
              </a:rPr>
              <a:t> </a:t>
            </a:r>
            <a:r>
              <a:rPr lang="en-US" sz="2800" dirty="0" err="1" smtClean="0">
                <a:latin typeface="Calibri Light (Headings)" charset="0"/>
                <a:cs typeface="Calibri Light (Headings)" charset="0"/>
                <a:sym typeface="+mn-ea"/>
              </a:rPr>
              <a:t>dụ</a:t>
            </a:r>
            <a:r>
              <a:rPr lang="en-US" sz="2800" dirty="0" smtClean="0">
                <a:latin typeface="Calibri Light (Headings)" charset="0"/>
                <a:cs typeface="Calibri Light (Headings)" charset="0"/>
                <a:sym typeface="+mn-ea"/>
              </a:rPr>
              <a:t> </a:t>
            </a:r>
            <a:r>
              <a:rPr lang="en-US" sz="2800" dirty="0" err="1" smtClean="0">
                <a:latin typeface="Calibri Light (Headings)" charset="0"/>
                <a:cs typeface="Calibri Light (Headings)" charset="0"/>
                <a:sym typeface="+mn-ea"/>
              </a:rPr>
              <a:t>mẫu</a:t>
            </a:r>
            <a:r>
              <a:rPr lang="en-US" sz="2800" dirty="0" smtClean="0">
                <a:latin typeface="Calibri Light (Headings)" charset="0"/>
                <a:cs typeface="Calibri Light (Headings)" charset="0"/>
                <a:sym typeface="+mn-ea"/>
              </a:rPr>
              <a:t> 1 </a:t>
            </a:r>
            <a:r>
              <a:rPr lang="en-US" sz="2800" dirty="0" err="1" smtClean="0">
                <a:latin typeface="Calibri Light (Headings)" charset="0"/>
                <a:cs typeface="Calibri Light (Headings)" charset="0"/>
                <a:sym typeface="+mn-ea"/>
              </a:rPr>
              <a:t>môn</a:t>
            </a:r>
            <a:r>
              <a:rPr lang="en-US" sz="2800" dirty="0" smtClean="0">
                <a:latin typeface="Calibri Light (Headings)" charset="0"/>
                <a:cs typeface="Calibri Light (Headings)" charset="0"/>
                <a:sym typeface="+mn-ea"/>
              </a:rPr>
              <a:t> </a:t>
            </a:r>
            <a:r>
              <a:rPr lang="en-US" sz="2800" dirty="0" err="1" smtClean="0">
                <a:latin typeface="Calibri Light (Headings)" charset="0"/>
                <a:cs typeface="Calibri Light (Headings)" charset="0"/>
                <a:sym typeface="+mn-ea"/>
              </a:rPr>
              <a:t>học</a:t>
            </a:r>
            <a:endParaRPr lang="en-US" sz="2800" dirty="0" smtClean="0">
              <a:latin typeface="Calibri Light (Headings)" charset="0"/>
              <a:cs typeface="Calibri Light (Headings)" charset="0"/>
            </a:endParaRPr>
          </a:p>
          <a:p>
            <a:pPr lvl="1"/>
            <a:r>
              <a:rPr lang="en-US" sz="2800" dirty="0">
                <a:latin typeface="Calibri Light (Headings)" charset="0"/>
                <a:cs typeface="Calibri Light (Headings)" charset="0"/>
                <a:sym typeface="+mn-ea"/>
              </a:rPr>
              <a:t>NMCNTT &amp; TT</a:t>
            </a:r>
            <a:endParaRPr lang="en-US" sz="2800" dirty="0">
              <a:latin typeface="Calibri Light (Headings)" charset="0"/>
              <a:cs typeface="Calibri Light (Headings)" charset="0"/>
              <a:sym typeface="+mn-ea"/>
            </a:endParaRPr>
          </a:p>
          <a:p>
            <a:pPr lvl="1"/>
            <a:r>
              <a:rPr lang="en-US" sz="2800" dirty="0">
                <a:latin typeface="Calibri Light (Headings)" charset="0"/>
                <a:cs typeface="Calibri Light (Headings)" charset="0"/>
                <a:sym typeface="+mn-ea"/>
              </a:rPr>
              <a:t>K</a:t>
            </a:r>
            <a:r>
              <a:rPr lang="en-US">
                <a:latin typeface="Calibri Light (Headings)" charset="0"/>
                <a:cs typeface="Calibri Light (Headings)" charset="0"/>
              </a:rPr>
              <a:t>ết quả bài thi trắc nghiệm của lớp, kết quả này có thể hiển thị trên web hoặc được tải về file excel.</a:t>
            </a:r>
            <a:endParaRPr lang="en-US">
              <a:latin typeface="Calibri Light (Headings)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1. </a:t>
            </a:r>
            <a:r>
              <a:rPr lang="en-US" dirty="0" err="1" smtClean="0">
                <a:sym typeface="+mn-ea"/>
              </a:rPr>
              <a:t>Giới</a:t>
            </a:r>
            <a:r>
              <a:rPr lang="en-US" dirty="0" smtClean="0">
                <a:sym typeface="+mn-ea"/>
              </a:rPr>
              <a:t> </a:t>
            </a:r>
            <a:r>
              <a:rPr lang="en-US" dirty="0" err="1" smtClean="0">
                <a:sym typeface="+mn-ea"/>
              </a:rPr>
              <a:t>thiệu</a:t>
            </a:r>
            <a:endParaRPr lang="en-US"/>
          </a:p>
        </p:txBody>
      </p:sp>
      <p:pic>
        <p:nvPicPr>
          <p:cNvPr id="32" name="Picture 32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188085" y="3339465"/>
            <a:ext cx="10379075" cy="20453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7" name="Object 6"/>
          <p:cNvGraphicFramePr/>
          <p:nvPr/>
        </p:nvGraphicFramePr>
        <p:xfrm>
          <a:off x="8275955" y="835660"/>
          <a:ext cx="2656840" cy="1343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" imgW="3657600" imgH="1835150" progId="Photoshop.Image.13">
                  <p:embed/>
                </p:oleObj>
              </mc:Choice>
              <mc:Fallback>
                <p:oleObj name="" r:id="rId2" imgW="3657600" imgH="1835150" progId="Photoshop.Image.13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75955" y="835660"/>
                        <a:ext cx="2656840" cy="134366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Oval 10"/>
          <p:cNvSpPr/>
          <p:nvPr/>
        </p:nvSpPr>
        <p:spPr>
          <a:xfrm>
            <a:off x="1187977" y="333946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9" name="Oval 8"/>
          <p:cNvSpPr/>
          <p:nvPr/>
        </p:nvSpPr>
        <p:spPr>
          <a:xfrm>
            <a:off x="10591057" y="83566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/>
              <a:t>2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 err="1" smtClean="0">
                <a:latin typeface="Calibri Light (Headings)" charset="0"/>
                <a:cs typeface="Calibri Light (Headings)" charset="0"/>
                <a:sym typeface="+mn-ea"/>
              </a:rPr>
              <a:t>Ví</a:t>
            </a:r>
            <a:r>
              <a:rPr lang="en-US" sz="2800" dirty="0" smtClean="0">
                <a:latin typeface="Calibri Light (Headings)" charset="0"/>
                <a:cs typeface="Calibri Light (Headings)" charset="0"/>
                <a:sym typeface="+mn-ea"/>
              </a:rPr>
              <a:t> </a:t>
            </a:r>
            <a:r>
              <a:rPr lang="en-US" sz="2800" dirty="0" err="1" smtClean="0">
                <a:latin typeface="Calibri Light (Headings)" charset="0"/>
                <a:cs typeface="Calibri Light (Headings)" charset="0"/>
                <a:sym typeface="+mn-ea"/>
              </a:rPr>
              <a:t>dụ</a:t>
            </a:r>
            <a:r>
              <a:rPr lang="en-US" sz="2800" dirty="0" smtClean="0">
                <a:latin typeface="Calibri Light (Headings)" charset="0"/>
                <a:cs typeface="Calibri Light (Headings)" charset="0"/>
                <a:sym typeface="+mn-ea"/>
              </a:rPr>
              <a:t> </a:t>
            </a:r>
            <a:r>
              <a:rPr lang="en-US" sz="2800" dirty="0" err="1" smtClean="0">
                <a:latin typeface="Calibri Light (Headings)" charset="0"/>
                <a:cs typeface="Calibri Light (Headings)" charset="0"/>
                <a:sym typeface="+mn-ea"/>
              </a:rPr>
              <a:t>mẫu</a:t>
            </a:r>
            <a:r>
              <a:rPr lang="en-US" sz="2800" dirty="0" smtClean="0">
                <a:latin typeface="Calibri Light (Headings)" charset="0"/>
                <a:cs typeface="Calibri Light (Headings)" charset="0"/>
                <a:sym typeface="+mn-ea"/>
              </a:rPr>
              <a:t> 1 </a:t>
            </a:r>
            <a:r>
              <a:rPr lang="en-US" sz="2800" dirty="0" err="1" smtClean="0">
                <a:latin typeface="Calibri Light (Headings)" charset="0"/>
                <a:cs typeface="Calibri Light (Headings)" charset="0"/>
                <a:sym typeface="+mn-ea"/>
              </a:rPr>
              <a:t>môn</a:t>
            </a:r>
            <a:r>
              <a:rPr lang="en-US" sz="2800" dirty="0" smtClean="0">
                <a:latin typeface="Calibri Light (Headings)" charset="0"/>
                <a:cs typeface="Calibri Light (Headings)" charset="0"/>
                <a:sym typeface="+mn-ea"/>
              </a:rPr>
              <a:t> </a:t>
            </a:r>
            <a:r>
              <a:rPr lang="en-US" sz="2800" dirty="0" err="1" smtClean="0">
                <a:latin typeface="Calibri Light (Headings)" charset="0"/>
                <a:cs typeface="Calibri Light (Headings)" charset="0"/>
                <a:sym typeface="+mn-ea"/>
              </a:rPr>
              <a:t>học</a:t>
            </a:r>
            <a:endParaRPr lang="en-US">
              <a:latin typeface="Calibri Light (Headings)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1. </a:t>
            </a:r>
            <a:r>
              <a:rPr lang="en-US" dirty="0" err="1" smtClean="0">
                <a:sym typeface="+mn-ea"/>
              </a:rPr>
              <a:t>Giới</a:t>
            </a:r>
            <a:r>
              <a:rPr lang="en-US" dirty="0" smtClean="0">
                <a:sym typeface="+mn-ea"/>
              </a:rPr>
              <a:t> </a:t>
            </a:r>
            <a:r>
              <a:rPr lang="en-US" dirty="0" err="1" smtClean="0">
                <a:sym typeface="+mn-ea"/>
              </a:rPr>
              <a:t>thiệu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8200" y="2388235"/>
            <a:ext cx="4317365" cy="34334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195" y="352425"/>
            <a:ext cx="5989320" cy="4762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Oval 10"/>
          <p:cNvSpPr/>
          <p:nvPr/>
        </p:nvSpPr>
        <p:spPr>
          <a:xfrm>
            <a:off x="4813827" y="238823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8" name="Oval 7"/>
          <p:cNvSpPr/>
          <p:nvPr/>
        </p:nvSpPr>
        <p:spPr>
          <a:xfrm>
            <a:off x="11525777" y="35242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11084560" cy="3990975"/>
          </a:xfrm>
        </p:spPr>
        <p:txBody>
          <a:bodyPr>
            <a:normAutofit fontScale="7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>
                <a:latin typeface="Calibri Light (Headings)" charset="0"/>
                <a:cs typeface="Calibri Light (Headings)" charset="0"/>
              </a:rPr>
              <a:t>Thành viên tham gia vào quá trình xây dựng và hoạt động của hệ thống</a:t>
            </a:r>
            <a:endParaRPr lang="en-US">
              <a:latin typeface="Calibri Light (Headings)" charset="0"/>
              <a:cs typeface="Calibri Light (Headings)" charset="0"/>
            </a:endParaRPr>
          </a:p>
          <a:p>
            <a:pPr lvl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b="1">
                <a:latin typeface="Calibri Light (Headings)" charset="0"/>
                <a:cs typeface="Calibri Light (Headings)" charset="0"/>
              </a:rPr>
              <a:t>Ban quản trị hệ thống</a:t>
            </a:r>
            <a:endParaRPr lang="en-US" b="1">
              <a:latin typeface="Calibri Light (Headings)" charset="0"/>
              <a:cs typeface="Calibri Light (Headings)" charset="0"/>
            </a:endParaRPr>
          </a:p>
          <a:p>
            <a:pPr lvl="2">
              <a:lnSpc>
                <a:spcPct val="150000"/>
              </a:lnSpc>
              <a:buFont typeface="+mj-lt"/>
              <a:buAutoNum type="arabicPeriod"/>
            </a:pPr>
            <a:r>
              <a:rPr lang="en-US">
                <a:latin typeface="Calibri Light (Headings)" charset="0"/>
                <a:cs typeface="Calibri Light (Headings)" charset="0"/>
              </a:rPr>
              <a:t>Ông Phan Thanh Nhuần – Giảng viên Khoa CNTT</a:t>
            </a:r>
            <a:endParaRPr lang="en-US">
              <a:latin typeface="Calibri Light (Headings)" charset="0"/>
              <a:cs typeface="Calibri Light (Headings)" charset="0"/>
            </a:endParaRPr>
          </a:p>
          <a:p>
            <a:pPr lvl="2">
              <a:lnSpc>
                <a:spcPct val="150000"/>
              </a:lnSpc>
              <a:buFont typeface="+mj-lt"/>
              <a:buAutoNum type="arabicPeriod"/>
            </a:pPr>
            <a:r>
              <a:rPr lang="en-US">
                <a:latin typeface="Calibri Light (Headings)" charset="0"/>
                <a:cs typeface="Calibri Light (Headings)" charset="0"/>
              </a:rPr>
              <a:t>Ông Cao Trần Thái Anh – Giảng viên Khoa CNTT</a:t>
            </a:r>
            <a:endParaRPr lang="en-US">
              <a:latin typeface="Calibri Light (Headings)" charset="0"/>
              <a:cs typeface="Calibri Light (Headings)" charset="0"/>
            </a:endParaRPr>
          </a:p>
          <a:p>
            <a:pPr lvl="2">
              <a:lnSpc>
                <a:spcPct val="150000"/>
              </a:lnSpc>
              <a:buFont typeface="+mj-lt"/>
              <a:buAutoNum type="arabicPeriod"/>
            </a:pPr>
            <a:r>
              <a:rPr lang="en-US">
                <a:latin typeface="Calibri Light (Headings)" charset="0"/>
                <a:cs typeface="Calibri Light (Headings)" charset="0"/>
              </a:rPr>
              <a:t>Ông Lê Nguyễn Hoàng Khải – Tổ trưởng Tổ TB P.KHVT</a:t>
            </a:r>
            <a:endParaRPr lang="en-US">
              <a:latin typeface="Calibri Light (Headings)" charset="0"/>
              <a:cs typeface="Calibri Light (Headings)" charset="0"/>
            </a:endParaRPr>
          </a:p>
          <a:p>
            <a:pPr lvl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b="1">
                <a:latin typeface="Calibri Light (Headings)" charset="0"/>
                <a:cs typeface="Calibri Light (Headings)" charset="0"/>
              </a:rPr>
              <a:t>Ban quản trị khóa học</a:t>
            </a:r>
            <a:endParaRPr lang="en-US" b="1">
              <a:latin typeface="Calibri Light (Headings)" charset="0"/>
              <a:cs typeface="Calibri Light (Headings)" charset="0"/>
            </a:endParaRPr>
          </a:p>
          <a:p>
            <a:pPr lvl="2" algn="l">
              <a:lnSpc>
                <a:spcPct val="150000"/>
              </a:lnSpc>
              <a:buClrTx/>
              <a:buSzTx/>
              <a:buFont typeface="+mj-lt"/>
              <a:buAutoNum type="arabicPeriod"/>
            </a:pPr>
            <a:r>
              <a:rPr lang="en-US">
                <a:latin typeface="Calibri Light (Headings)" charset="0"/>
                <a:cs typeface="Calibri Light (Headings)" charset="0"/>
              </a:rPr>
              <a:t>Ông Nguyễn Huy Hoàng – Trưởng bộ môn CNPM</a:t>
            </a:r>
            <a:endParaRPr lang="en-US">
              <a:latin typeface="Calibri Light (Headings)" charset="0"/>
              <a:cs typeface="Calibri Light (Headings)" charset="0"/>
            </a:endParaRPr>
          </a:p>
          <a:p>
            <a:pPr lvl="2" algn="l">
              <a:lnSpc>
                <a:spcPct val="150000"/>
              </a:lnSpc>
              <a:buClrTx/>
              <a:buSzTx/>
              <a:buFont typeface="+mj-lt"/>
              <a:buAutoNum type="arabicPeriod"/>
            </a:pPr>
            <a:r>
              <a:rPr lang="en-US">
                <a:latin typeface="Calibri Light (Headings)" charset="0"/>
                <a:cs typeface="Calibri Light (Headings)" charset="0"/>
              </a:rPr>
              <a:t>Ông Nguyễn Hoàng Vinh – Nhân viên P.KHVT</a:t>
            </a:r>
            <a:endParaRPr lang="en-US">
              <a:latin typeface="Calibri Light (Headings)" charset="0"/>
              <a:cs typeface="Calibri Light (Headings)" charset="0"/>
            </a:endParaRPr>
          </a:p>
          <a:p>
            <a:pPr lvl="2" algn="l">
              <a:lnSpc>
                <a:spcPct val="150000"/>
              </a:lnSpc>
              <a:buClrTx/>
              <a:buSzTx/>
              <a:buFont typeface="+mj-lt"/>
              <a:buAutoNum type="arabicPeriod"/>
            </a:pPr>
            <a:r>
              <a:rPr lang="en-US">
                <a:latin typeface="Calibri Light (Headings)" charset="0"/>
                <a:cs typeface="Calibri Light (Headings)" charset="0"/>
              </a:rPr>
              <a:t>Bà Bùi Thị Phương Thảo – Giảng viên Khoa CNTT</a:t>
            </a:r>
            <a:endParaRPr lang="en-US">
              <a:latin typeface="Calibri Light (Headings)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1. </a:t>
            </a:r>
            <a:r>
              <a:rPr lang="en-US" dirty="0" err="1" smtClean="0">
                <a:sym typeface="+mn-ea"/>
              </a:rPr>
              <a:t>Giới</a:t>
            </a:r>
            <a:r>
              <a:rPr lang="en-US" dirty="0" smtClean="0">
                <a:sym typeface="+mn-ea"/>
              </a:rPr>
              <a:t> </a:t>
            </a:r>
            <a:r>
              <a:rPr lang="en-US" dirty="0" err="1" smtClean="0">
                <a:sym typeface="+mn-ea"/>
              </a:rPr>
              <a:t>thiệu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 marL="0" indent="0">
              <a:lnSpc>
                <a:spcPct val="150000"/>
              </a:lnSpc>
              <a:buClr>
                <a:schemeClr val="tx1"/>
              </a:buClr>
              <a:buNone/>
            </a:pPr>
            <a:r>
              <a:rPr lang="en-US" b="1" dirty="0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Quản lý hệ thống</a:t>
            </a:r>
            <a:endParaRPr lang="en-US" b="1" dirty="0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Tạo</a:t>
            </a:r>
            <a:r>
              <a:rPr lang="en-US" dirty="0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tài</a:t>
            </a:r>
            <a:r>
              <a:rPr lang="en-US" dirty="0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khoản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 Giảng viên, Sinh viên cần cập nhật lại thông tin khi đăng nhập lần đầu vào hệ thống</a:t>
            </a:r>
            <a:endParaRPr lang="en-US" dirty="0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2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Hình đại diện</a:t>
            </a:r>
            <a:endParaRPr lang="en-US" dirty="0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2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Mật khẩu</a:t>
            </a:r>
            <a:endParaRPr lang="en-US" dirty="0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2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...</a:t>
            </a:r>
            <a:endParaRPr lang="en-US" dirty="0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+mn-ea"/>
              </a:rPr>
              <a:t>1. </a:t>
            </a:r>
            <a:r>
              <a:rPr lang="en-US" dirty="0" err="1" smtClean="0">
                <a:sym typeface="+mn-ea"/>
              </a:rPr>
              <a:t>Giới</a:t>
            </a:r>
            <a:r>
              <a:rPr lang="en-US" dirty="0" smtClean="0">
                <a:sym typeface="+mn-ea"/>
              </a:rPr>
              <a:t> </a:t>
            </a:r>
            <a:r>
              <a:rPr lang="en-US" dirty="0" err="1" smtClean="0">
                <a:sym typeface="+mn-ea"/>
              </a:rPr>
              <a:t>thiệu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Calibri Light (Headings)" charset="0"/>
                <a:cs typeface="Calibri Light (Headings)" charset="0"/>
              </a:rPr>
              <a:t>Đăng nhập </a:t>
            </a:r>
            <a:endParaRPr lang="en-US">
              <a:latin typeface="Calibri Light (Headings)" charset="0"/>
              <a:cs typeface="Calibri Light (Headings)" charset="0"/>
            </a:endParaRPr>
          </a:p>
          <a:p>
            <a:r>
              <a:rPr lang="en-US">
                <a:latin typeface="Calibri Light (Headings)" charset="0"/>
                <a:cs typeface="Calibri Light (Headings)" charset="0"/>
              </a:rPr>
              <a:t>Thông tin tài khoản</a:t>
            </a:r>
            <a:endParaRPr lang="en-US">
              <a:latin typeface="Calibri Light (Headings)" charset="0"/>
              <a:cs typeface="Calibri Light (Headings)" charset="0"/>
            </a:endParaRPr>
          </a:p>
          <a:p>
            <a:pPr lvl="1"/>
            <a:r>
              <a:rPr lang="en-US">
                <a:latin typeface="Calibri Light (Headings)" charset="0"/>
                <a:cs typeface="Calibri Light (Headings)" charset="0"/>
              </a:rPr>
              <a:t>Username: Mã số Giảng viên</a:t>
            </a:r>
            <a:endParaRPr lang="en-US">
              <a:latin typeface="Calibri Light (Headings)" charset="0"/>
              <a:cs typeface="Calibri Light (Headings)" charset="0"/>
            </a:endParaRPr>
          </a:p>
          <a:p>
            <a:pPr lvl="1"/>
            <a:r>
              <a:rPr lang="en-US">
                <a:latin typeface="Calibri Light (Headings)" charset="0"/>
                <a:cs typeface="Calibri Light (Headings)" charset="0"/>
              </a:rPr>
              <a:t>Password: Mã số Giảng viên</a:t>
            </a:r>
            <a:endParaRPr lang="en-US">
              <a:latin typeface="Calibri Light (Headings)" charset="0"/>
              <a:cs typeface="Calibri Light (Headings)" charset="0"/>
            </a:endParaRPr>
          </a:p>
          <a:p>
            <a:pPr lvl="1"/>
            <a:r>
              <a:rPr lang="en-US">
                <a:latin typeface="Calibri Light (Headings)" charset="0"/>
                <a:cs typeface="Calibri Light (Headings)" charset="0"/>
              </a:rPr>
              <a:t>Ví dụ: </a:t>
            </a:r>
            <a:endParaRPr lang="en-US">
              <a:latin typeface="Calibri Light (Headings)" charset="0"/>
              <a:cs typeface="Calibri Light (Headings)" charset="0"/>
            </a:endParaRPr>
          </a:p>
          <a:p>
            <a:pPr lvl="2"/>
            <a:r>
              <a:rPr lang="en-US">
                <a:latin typeface="Calibri Light (Headings)" charset="0"/>
                <a:cs typeface="Calibri Light (Headings)" charset="0"/>
              </a:rPr>
              <a:t>Username: 79000G07.000***</a:t>
            </a:r>
            <a:endParaRPr lang="en-US">
              <a:latin typeface="Calibri Light (Headings)" charset="0"/>
              <a:cs typeface="Calibri Light (Headings)" charset="0"/>
            </a:endParaRPr>
          </a:p>
          <a:p>
            <a:pPr lvl="2"/>
            <a:r>
              <a:rPr lang="en-US">
                <a:latin typeface="Calibri Light (Headings)" charset="0"/>
                <a:cs typeface="Calibri Light (Headings)" charset="0"/>
              </a:rPr>
              <a:t>Password: 79000G07.000***</a:t>
            </a:r>
            <a:endParaRPr lang="en-US">
              <a:latin typeface="Calibri Light (Headings)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+mn-ea"/>
              </a:rPr>
              <a:t>1. </a:t>
            </a:r>
            <a:r>
              <a:rPr lang="en-US" dirty="0" err="1" smtClean="0">
                <a:sym typeface="+mn-ea"/>
              </a:rPr>
              <a:t>Giới</a:t>
            </a:r>
            <a:r>
              <a:rPr lang="en-US" dirty="0" smtClean="0">
                <a:sym typeface="+mn-ea"/>
              </a:rPr>
              <a:t> </a:t>
            </a:r>
            <a:r>
              <a:rPr lang="en-US" dirty="0" err="1" smtClean="0">
                <a:sym typeface="+mn-ea"/>
              </a:rPr>
              <a:t>thiệu</a:t>
            </a:r>
            <a:endParaRPr lang="en-US"/>
          </a:p>
        </p:txBody>
      </p:sp>
      <p:pic>
        <p:nvPicPr>
          <p:cNvPr id="35" name="Picture 35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18300" y="3270250"/>
            <a:ext cx="4697095" cy="25609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450" y="423545"/>
            <a:ext cx="3566160" cy="1950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" name="Straight Arrow Connector 5"/>
          <p:cNvCxnSpPr/>
          <p:nvPr/>
        </p:nvCxnSpPr>
        <p:spPr>
          <a:xfrm>
            <a:off x="9899015" y="795020"/>
            <a:ext cx="0" cy="2475230"/>
          </a:xfrm>
          <a:prstGeom prst="straightConnector1">
            <a:avLst/>
          </a:prstGeom>
          <a:ln w="984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283342" y="45910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8" name="Oval 7"/>
          <p:cNvSpPr/>
          <p:nvPr/>
        </p:nvSpPr>
        <p:spPr>
          <a:xfrm>
            <a:off x="11064132" y="324993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/>
              <a:t>2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000" dirty="0" smtClean="0"/>
              <a:t>1. Giới thiệu</a:t>
            </a:r>
            <a:br>
              <a:rPr lang="en-US" sz="3000" dirty="0" smtClean="0"/>
            </a:br>
            <a:r>
              <a:rPr lang="en-US" sz="3000" dirty="0" smtClean="0"/>
              <a:t>2. Hoạt động giảng dạy và học tập trong hệ thống</a:t>
            </a:r>
            <a:br>
              <a:rPr lang="en-US" sz="3000" dirty="0" smtClean="0"/>
            </a:br>
            <a:r>
              <a:rPr lang="en-US" sz="3000" dirty="0" smtClean="0"/>
              <a:t>3. Trao đổi, thảo luận</a:t>
            </a:r>
            <a:endParaRPr lang="en-US" sz="3000" dirty="0"/>
          </a:p>
        </p:txBody>
      </p:sp>
      <p:sp>
        <p:nvSpPr>
          <p:cNvPr id="2" name="Text Box 1"/>
          <p:cNvSpPr txBox="1"/>
          <p:nvPr/>
        </p:nvSpPr>
        <p:spPr>
          <a:xfrm>
            <a:off x="888365" y="2710180"/>
            <a:ext cx="256667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5000" b="1">
                <a:solidFill>
                  <a:schemeClr val="bg1"/>
                </a:solidFill>
              </a:rPr>
              <a:t>Nội dung</a:t>
            </a:r>
            <a:endParaRPr lang="en-US" sz="5000" b="1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Calibri Light (Headings)" charset="0"/>
                <a:cs typeface="Calibri Light (Headings)" charset="0"/>
              </a:rPr>
              <a:t>Cập nhật lại thông tin cá nhân</a:t>
            </a:r>
            <a:endParaRPr lang="en-US">
              <a:latin typeface="Calibri Light (Headings)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057275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+mn-ea"/>
              </a:rPr>
              <a:t>1. </a:t>
            </a:r>
            <a:r>
              <a:rPr lang="en-US" dirty="0" err="1" smtClean="0">
                <a:sym typeface="+mn-ea"/>
              </a:rPr>
              <a:t>Giới</a:t>
            </a:r>
            <a:r>
              <a:rPr lang="en-US" dirty="0" smtClean="0">
                <a:sym typeface="+mn-ea"/>
              </a:rPr>
              <a:t> </a:t>
            </a:r>
            <a:r>
              <a:rPr lang="en-US" dirty="0" err="1" smtClean="0">
                <a:sym typeface="+mn-ea"/>
              </a:rPr>
              <a:t>thiệu</a:t>
            </a:r>
            <a:endParaRPr lang="en-US"/>
          </a:p>
        </p:txBody>
      </p:sp>
      <p:pic>
        <p:nvPicPr>
          <p:cNvPr id="36" name="Picture 36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00910"/>
            <a:ext cx="7836535" cy="34112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12785" y="801370"/>
            <a:ext cx="3041015" cy="33299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Oval 10"/>
          <p:cNvSpPr/>
          <p:nvPr/>
        </p:nvSpPr>
        <p:spPr>
          <a:xfrm>
            <a:off x="8936882" y="160528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4" name="Oval 3"/>
          <p:cNvSpPr/>
          <p:nvPr/>
        </p:nvSpPr>
        <p:spPr>
          <a:xfrm>
            <a:off x="838092" y="220091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/>
              <a:t>2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latin typeface="Calibri Light (Headings)" charset="0"/>
                <a:cs typeface="Calibri Light (Headings)" charset="0"/>
              </a:rPr>
              <a:t>Cập nhật lại thông tin cá nhân</a:t>
            </a:r>
            <a:endParaRPr lang="en-US">
              <a:latin typeface="Calibri Light (Headings)" charset="0"/>
              <a:cs typeface="Calibri Light (Headings)" charset="0"/>
            </a:endParaRPr>
          </a:p>
          <a:p>
            <a:r>
              <a:rPr lang="en-US" sz="2800">
                <a:latin typeface="Calibri Light (Headings)" charset="0"/>
                <a:cs typeface="Calibri Light (Headings)" charset="0"/>
                <a:sym typeface="+mn-ea"/>
              </a:rPr>
              <a:t>Mật khẩu hợp lệ là mật khẩu PHẢI thỏa</a:t>
            </a:r>
            <a:endParaRPr lang="en-US" sz="2800">
              <a:latin typeface="Calibri Light (Headings)" charset="0"/>
              <a:cs typeface="Calibri Light (Headings)" charset="0"/>
            </a:endParaRPr>
          </a:p>
          <a:p>
            <a:pPr lvl="1"/>
            <a:r>
              <a:rPr lang="en-US" sz="2800">
                <a:latin typeface="Calibri Light (Headings)" charset="0"/>
                <a:cs typeface="Calibri Light (Headings)" charset="0"/>
                <a:sym typeface="+mn-ea"/>
              </a:rPr>
              <a:t>Ít nhất 8 ký tự</a:t>
            </a:r>
            <a:endParaRPr lang="en-US" sz="2800">
              <a:latin typeface="Calibri Light (Headings)" charset="0"/>
              <a:cs typeface="Calibri Light (Headings)" charset="0"/>
            </a:endParaRPr>
          </a:p>
          <a:p>
            <a:pPr lvl="1"/>
            <a:r>
              <a:rPr lang="en-US" sz="2800">
                <a:latin typeface="Calibri Light (Headings)" charset="0"/>
                <a:cs typeface="Calibri Light (Headings)" charset="0"/>
                <a:sym typeface="+mn-ea"/>
              </a:rPr>
              <a:t>Ít nhất 1 số</a:t>
            </a:r>
            <a:endParaRPr lang="en-US" sz="2800">
              <a:latin typeface="Calibri Light (Headings)" charset="0"/>
              <a:cs typeface="Calibri Light (Headings)" charset="0"/>
            </a:endParaRPr>
          </a:p>
          <a:p>
            <a:pPr lvl="1"/>
            <a:r>
              <a:rPr lang="en-US" sz="2800">
                <a:latin typeface="Calibri Light (Headings)" charset="0"/>
                <a:cs typeface="Calibri Light (Headings)" charset="0"/>
                <a:sym typeface="+mn-ea"/>
              </a:rPr>
              <a:t>Ít nhất 1 chữ in HOA</a:t>
            </a:r>
            <a:endParaRPr lang="en-US" sz="2800">
              <a:latin typeface="Calibri Light (Headings)" charset="0"/>
              <a:cs typeface="Calibri Light (Headings)" charset="0"/>
            </a:endParaRPr>
          </a:p>
          <a:p>
            <a:pPr lvl="1"/>
            <a:r>
              <a:rPr lang="en-US" sz="2800">
                <a:latin typeface="Calibri Light (Headings)" charset="0"/>
                <a:cs typeface="Calibri Light (Headings)" charset="0"/>
                <a:sym typeface="+mn-ea"/>
              </a:rPr>
              <a:t>Ít nhất 1 chữ in thường</a:t>
            </a:r>
            <a:endParaRPr lang="en-US" sz="2800">
              <a:latin typeface="Calibri Light (Headings)" charset="0"/>
              <a:cs typeface="Calibri Light (Headings)" charset="0"/>
            </a:endParaRPr>
          </a:p>
          <a:p>
            <a:pPr lvl="1"/>
            <a:r>
              <a:rPr lang="en-US" sz="2800">
                <a:latin typeface="Calibri Light (Headings)" charset="0"/>
                <a:cs typeface="Calibri Light (Headings)" charset="0"/>
                <a:sym typeface="+mn-ea"/>
              </a:rPr>
              <a:t>Ít nhất 1 ký tự non-alphanumeric (ví dụ: *, ^,  ...)</a:t>
            </a:r>
            <a:endParaRPr lang="en-US">
              <a:latin typeface="Calibri Light (Headings)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+mn-ea"/>
              </a:rPr>
              <a:t>1. </a:t>
            </a:r>
            <a:r>
              <a:rPr lang="en-US" dirty="0" err="1" smtClean="0">
                <a:sym typeface="+mn-ea"/>
              </a:rPr>
              <a:t>Giới</a:t>
            </a:r>
            <a:r>
              <a:rPr lang="en-US" dirty="0" smtClean="0">
                <a:sym typeface="+mn-ea"/>
              </a:rPr>
              <a:t> </a:t>
            </a:r>
            <a:r>
              <a:rPr lang="en-US" dirty="0" err="1" smtClean="0">
                <a:sym typeface="+mn-ea"/>
              </a:rPr>
              <a:t>thiệu</a:t>
            </a:r>
            <a:endParaRPr lang="en-US"/>
          </a:p>
        </p:txBody>
      </p:sp>
      <p:pic>
        <p:nvPicPr>
          <p:cNvPr id="37" name="Picture 37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 r="33206"/>
          <a:stretch>
            <a:fillRect/>
          </a:stretch>
        </p:blipFill>
        <p:spPr>
          <a:xfrm>
            <a:off x="6233160" y="1078230"/>
            <a:ext cx="5120640" cy="34055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Calibri Light (Headings))" charset="0"/>
                <a:cs typeface="Calibri Light (Headings))" charset="0"/>
              </a:rPr>
              <a:t>Thông tin kỹ thuật</a:t>
            </a:r>
            <a:endParaRPr lang="en-US">
              <a:latin typeface="Calibri Light (Headings))" charset="0"/>
              <a:cs typeface="Calibri Light (Headings))" charset="0"/>
            </a:endParaRPr>
          </a:p>
          <a:p>
            <a:pPr lvl="1"/>
            <a:r>
              <a:rPr lang="en-US" sz="2400">
                <a:latin typeface="Calibri Light (Headings))" charset="0"/>
                <a:cs typeface="Calibri Light (Headings))" charset="0"/>
              </a:rPr>
              <a:t>Moodle 3.10.2</a:t>
            </a:r>
            <a:endParaRPr lang="en-US">
              <a:latin typeface="Calibri Light (Headings))" charset="0"/>
              <a:cs typeface="Calibri Light (Headings))" charset="0"/>
            </a:endParaRPr>
          </a:p>
          <a:p>
            <a:pPr lvl="1"/>
            <a:r>
              <a:rPr lang="en-US">
                <a:latin typeface="Calibri Light (Headings))" charset="0"/>
                <a:cs typeface="Calibri Light (Headings))" charset="0"/>
              </a:rPr>
              <a:t>PHP 7.3+</a:t>
            </a:r>
            <a:endParaRPr lang="en-US">
              <a:latin typeface="Calibri Light (Headings))" charset="0"/>
              <a:cs typeface="Calibri Light (Headings))" charset="0"/>
            </a:endParaRPr>
          </a:p>
          <a:p>
            <a:pPr lvl="1"/>
            <a:r>
              <a:rPr lang="en-US">
                <a:latin typeface="Calibri Light (Headings))" charset="0"/>
                <a:cs typeface="Calibri Light (Headings))" charset="0"/>
              </a:rPr>
              <a:t>MySQL 5.6+</a:t>
            </a:r>
            <a:endParaRPr lang="en-US">
              <a:latin typeface="Calibri Light (Headings))" charset="0"/>
              <a:cs typeface="Calibri Light (Headings))" charset="0"/>
            </a:endParaRPr>
          </a:p>
          <a:p>
            <a:pPr lvl="1"/>
            <a:r>
              <a:rPr lang="en-US">
                <a:latin typeface="Calibri Light (Headings))" charset="0"/>
                <a:cs typeface="Calibri Light (Headings))" charset="0"/>
              </a:rPr>
              <a:t>Apache 2.4.6</a:t>
            </a:r>
            <a:endParaRPr lang="en-US">
              <a:latin typeface="Calibri Light (Headings))" charset="0"/>
              <a:cs typeface="Calibri Light (Headings))" charset="0"/>
            </a:endParaRPr>
          </a:p>
          <a:p>
            <a:pPr lvl="1"/>
            <a:endParaRPr lang="en-US">
              <a:latin typeface="Calibri Light (Headings))" charset="0"/>
              <a:cs typeface="Calibri Light (Headings))" charset="0"/>
            </a:endParaRPr>
          </a:p>
          <a:p>
            <a:pPr lvl="1"/>
            <a:endParaRPr lang="en-US">
              <a:latin typeface="Calibri Light (Headings))" charset="0"/>
              <a:cs typeface="Calibri Light (Headings)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+mn-ea"/>
              </a:rPr>
              <a:t>1. Giới thiệu</a:t>
            </a:r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6019800" y="1409700"/>
          <a:ext cx="4020820" cy="218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960100" imgH="3670300" progId="Photoshop.Image.13">
                  <p:embed/>
                </p:oleObj>
              </mc:Choice>
              <mc:Fallback>
                <p:oleObj name="" r:id="rId1" imgW="10960100" imgH="3670300" progId="Photoshop.Image.13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19800" y="1409700"/>
                        <a:ext cx="4020820" cy="218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10515600" cy="3990975"/>
          </a:xfrm>
        </p:spPr>
        <p:txBody>
          <a:bodyPr>
            <a:normAutofit/>
          </a:bodyPr>
          <a:lstStyle/>
          <a:p>
            <a:pPr marL="0" lvl="0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sz="3265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a. Tạo môn học trên hệ thống</a:t>
            </a:r>
            <a:endParaRPr lang="en-US" sz="3265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Quản lý Khoa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2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Tạo các môn học trong học kỳ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2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Mời Giảng viên giảng dạy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Giảng viên</a:t>
            </a:r>
            <a:endParaRPr lang="en-US" sz="24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2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Mời sinh viên tham gia</a:t>
            </a:r>
            <a:endParaRPr lang="en-US" sz="20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Sinh viên</a:t>
            </a:r>
            <a:endParaRPr lang="en-US" sz="24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2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Truy cập môn học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2. Hoạt động giảng dạy &amp; học tập</a:t>
            </a:r>
            <a:endParaRPr lang="en-US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a. Tạo môn học trên hệ thống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marL="800100" lvl="2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33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Quản lý Khoa</a:t>
            </a:r>
            <a:endParaRPr lang="en-US" sz="233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2. Hoạt động giảng dạy &amp; học tập</a:t>
            </a:r>
            <a:endParaRPr lang="en-US" smtClean="0"/>
          </a:p>
        </p:txBody>
      </p:sp>
      <p:pic>
        <p:nvPicPr>
          <p:cNvPr id="2" name="Content Placeholder 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4690" y="2592705"/>
            <a:ext cx="10860405" cy="2190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6782435" cy="3990975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a. Tạo môn học trên hệ thống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marL="800100" lvl="2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33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Giảng viên</a:t>
            </a:r>
            <a:endParaRPr lang="en-US" sz="233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  <a:sym typeface="+mn-ea"/>
            </a:endParaRPr>
          </a:p>
          <a:p>
            <a:pPr marL="1257300" lvl="3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095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Mời Sinh viên vào lớp</a:t>
            </a:r>
            <a:endParaRPr lang="en-US" sz="2095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marL="1257300" lvl="3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095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Danh sách sinh viên từ trang TDC Online</a:t>
            </a:r>
            <a:endParaRPr lang="en-US" sz="2095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2. Hoạt động giảng dạy &amp; học tập</a:t>
            </a:r>
            <a:endParaRPr lang="en-US" smtClean="0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rcRect b="7999"/>
          <a:stretch>
            <a:fillRect/>
          </a:stretch>
        </p:blipFill>
        <p:spPr>
          <a:xfrm>
            <a:off x="838200" y="2979420"/>
            <a:ext cx="6283960" cy="29140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25" y="1196975"/>
            <a:ext cx="4813935" cy="35521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Oval 9"/>
          <p:cNvSpPr/>
          <p:nvPr/>
        </p:nvSpPr>
        <p:spPr>
          <a:xfrm>
            <a:off x="838092" y="326072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/>
              <a:t>1</a:t>
            </a:r>
            <a:endParaRPr lang="en-US" sz="2000" dirty="0"/>
          </a:p>
        </p:txBody>
      </p:sp>
      <p:sp>
        <p:nvSpPr>
          <p:cNvPr id="11" name="Oval 10"/>
          <p:cNvSpPr/>
          <p:nvPr/>
        </p:nvSpPr>
        <p:spPr>
          <a:xfrm>
            <a:off x="11695322" y="119697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/>
              <a:t>2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/>
          <p:nvPr/>
        </p:nvGraphicFramePr>
        <p:xfrm>
          <a:off x="5668010" y="3969385"/>
          <a:ext cx="2024380" cy="2105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3657600" imgH="3670300" progId="Photoshop.Image.13">
                  <p:embed/>
                </p:oleObj>
              </mc:Choice>
              <mc:Fallback>
                <p:oleObj name="" r:id="rId1" imgW="3657600" imgH="3670300" progId="Photoshop.Image.13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68010" y="3969385"/>
                        <a:ext cx="2024380" cy="2105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8223250" cy="3990975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a. Tạo môn học trên hệ thống</a:t>
            </a:r>
            <a:endParaRPr lang="en-US" sz="28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marL="800100" lvl="2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Giảng viên</a:t>
            </a:r>
            <a:endParaRPr lang="en-US" sz="28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  <a:sym typeface="+mn-ea"/>
            </a:endParaRPr>
          </a:p>
          <a:p>
            <a:pPr marL="1257300" lvl="3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Mời sinh viên vào lớp</a:t>
            </a:r>
            <a:endParaRPr lang="en-US" sz="28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marL="1257300" lvl="3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Danh sách sinh viên từ trang TDC Online</a:t>
            </a:r>
            <a:endParaRPr lang="en-US" sz="28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20" name="Picture 2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96705" y="401320"/>
            <a:ext cx="2398395" cy="53460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40100"/>
            <a:ext cx="3261995" cy="24072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Oval 1"/>
          <p:cNvSpPr/>
          <p:nvPr/>
        </p:nvSpPr>
        <p:spPr>
          <a:xfrm>
            <a:off x="3758457" y="334010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/>
              <a:t>1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5667902" y="437578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/>
              <a:t>2</a:t>
            </a:r>
            <a:endParaRPr lang="en-US" sz="2000" dirty="0"/>
          </a:p>
        </p:txBody>
      </p:sp>
      <p:sp>
        <p:nvSpPr>
          <p:cNvPr id="8" name="Oval 7"/>
          <p:cNvSpPr/>
          <p:nvPr/>
        </p:nvSpPr>
        <p:spPr>
          <a:xfrm>
            <a:off x="10056387" y="61404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/>
              <a:t>3</a:t>
            </a:r>
            <a:endParaRPr lang="en-US" sz="20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a. Tạo môn học trên hệ thống</a:t>
            </a:r>
            <a:endParaRPr lang="en-US" sz="28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marL="800100" lvl="2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Giảng viên</a:t>
            </a:r>
            <a:endParaRPr lang="en-US" sz="28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  <a:sym typeface="+mn-ea"/>
            </a:endParaRPr>
          </a:p>
          <a:p>
            <a:pPr marL="1257300" lvl="3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Màn hình trang môn học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2. Hoạt động giảng dạy &amp; học tập</a:t>
            </a:r>
            <a:endParaRPr lang="en-US" smtClean="0"/>
          </a:p>
        </p:txBody>
      </p:sp>
      <p:pic>
        <p:nvPicPr>
          <p:cNvPr id="39" name="Picture 39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73750" y="1632585"/>
            <a:ext cx="6068695" cy="42240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5890895" cy="3990975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a. Tạo môn học trên hệ thống</a:t>
            </a:r>
            <a:endParaRPr lang="en-US" sz="28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marL="800100" lvl="2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Giảng viên</a:t>
            </a:r>
            <a:endParaRPr lang="en-US" sz="28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  <a:sym typeface="+mn-ea"/>
            </a:endParaRPr>
          </a:p>
          <a:p>
            <a:pPr marL="1257300" lvl="3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Màn hình trang môn học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635" y="1887220"/>
            <a:ext cx="2057400" cy="19691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2810510"/>
            <a:ext cx="1935480" cy="30022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975" y="3750310"/>
            <a:ext cx="1943100" cy="22250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Oval 7"/>
          <p:cNvSpPr/>
          <p:nvPr/>
        </p:nvSpPr>
        <p:spPr>
          <a:xfrm>
            <a:off x="2431942" y="281051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/>
              <a:t>1</a:t>
            </a:r>
            <a:endParaRPr lang="en-US" sz="2000" dirty="0"/>
          </a:p>
        </p:txBody>
      </p:sp>
      <p:sp>
        <p:nvSpPr>
          <p:cNvPr id="9" name="Oval 8"/>
          <p:cNvSpPr/>
          <p:nvPr/>
        </p:nvSpPr>
        <p:spPr>
          <a:xfrm>
            <a:off x="6608337" y="375031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/>
              <a:t>2</a:t>
            </a:r>
            <a:endParaRPr lang="en-US" sz="2000" dirty="0"/>
          </a:p>
        </p:txBody>
      </p:sp>
      <p:sp>
        <p:nvSpPr>
          <p:cNvPr id="10" name="Oval 9"/>
          <p:cNvSpPr/>
          <p:nvPr/>
        </p:nvSpPr>
        <p:spPr>
          <a:xfrm>
            <a:off x="11241297" y="188722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/>
              <a:t>3</a:t>
            </a:r>
            <a:endParaRPr lang="en-US" sz="20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5457825" cy="3990975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a. Tạo môn học trên hệ thống</a:t>
            </a:r>
            <a:endParaRPr lang="en-US" sz="28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marL="800100" lvl="2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Giảng viên</a:t>
            </a:r>
            <a:endParaRPr lang="en-US" sz="28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  <a:sym typeface="+mn-ea"/>
            </a:endParaRPr>
          </a:p>
          <a:p>
            <a:pPr marL="1257300" lvl="3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Mời sinh viên từ file CSV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3210" y="1917700"/>
            <a:ext cx="5246370" cy="3881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0885" y="3685540"/>
            <a:ext cx="5471795" cy="20929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>
                <a:latin typeface="Calibri Light (Headings)" charset="0"/>
                <a:ea typeface="+mn-ea"/>
                <a:cs typeface="Calibri Light (Headings)" charset="0"/>
              </a:rPr>
              <a:t>Hệ thốn</a:t>
            </a:r>
            <a:r>
              <a:rPr lang="en-US" dirty="0" err="1">
                <a:latin typeface="Calibri Light (Headings)" charset="0"/>
                <a:cs typeface="Calibri Light (Headings)" charset="0"/>
              </a:rPr>
              <a:t>g</a:t>
            </a:r>
            <a:r>
              <a:rPr lang="en-US" dirty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>
                <a:latin typeface="Calibri Light (Headings)" charset="0"/>
                <a:cs typeface="Calibri Light (Headings)" charset="0"/>
              </a:rPr>
              <a:t>quản</a:t>
            </a:r>
            <a:r>
              <a:rPr lang="en-US" dirty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>
                <a:latin typeface="Calibri Light (Headings)" charset="0"/>
                <a:cs typeface="Calibri Light (Headings)" charset="0"/>
              </a:rPr>
              <a:t>lý</a:t>
            </a:r>
            <a:r>
              <a:rPr lang="en-US" dirty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>
                <a:latin typeface="Calibri Light (Headings)" charset="0"/>
                <a:cs typeface="Calibri Light (Headings)" charset="0"/>
              </a:rPr>
              <a:t>học</a:t>
            </a:r>
            <a:r>
              <a:rPr lang="en-US" dirty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>
                <a:latin typeface="Calibri Light (Headings)" charset="0"/>
                <a:cs typeface="Calibri Light (Headings)" charset="0"/>
              </a:rPr>
              <a:t>tập</a:t>
            </a:r>
            <a:r>
              <a:rPr lang="en-US" dirty="0">
                <a:latin typeface="Calibri Light (Headings)" charset="0"/>
                <a:cs typeface="Calibri Light (Headings)" charset="0"/>
              </a:rPr>
              <a:t> (LMS - Learning Management System)</a:t>
            </a:r>
            <a:endParaRPr lang="en-US" dirty="0">
              <a:latin typeface="Calibri Light (Headings)" charset="0"/>
              <a:cs typeface="Calibri Light (Headings)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Calibri Light (Headings)" charset="0"/>
                <a:cs typeface="Calibri Light (Headings)" charset="0"/>
                <a:hlinkClick r:id="rId1"/>
              </a:rPr>
              <a:t>http://lms.tdc.edu.vn</a:t>
            </a:r>
            <a:endParaRPr lang="en-US" dirty="0" smtClean="0">
              <a:latin typeface="Calibri Light (Headings)" charset="0"/>
              <a:cs typeface="Calibri Light (Headings)" charset="0"/>
            </a:endParaRPr>
          </a:p>
          <a:p>
            <a:pPr lvl="1">
              <a:lnSpc>
                <a:spcPct val="150000"/>
              </a:lnSpc>
            </a:pPr>
            <a:r>
              <a:rPr lang="en-US" dirty="0" err="1">
                <a:latin typeface="Calibri Light (Headings)" charset="0"/>
                <a:cs typeface="Calibri Light (Headings)" charset="0"/>
              </a:rPr>
              <a:t>Hỗ</a:t>
            </a:r>
            <a:r>
              <a:rPr lang="en-US" dirty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>
                <a:latin typeface="Calibri Light (Headings)" charset="0"/>
                <a:cs typeface="Calibri Light (Headings)" charset="0"/>
              </a:rPr>
              <a:t>trợ</a:t>
            </a:r>
            <a:r>
              <a:rPr lang="en-US" dirty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>
                <a:latin typeface="Calibri Light (Headings)" charset="0"/>
                <a:cs typeface="Calibri Light (Headings)" charset="0"/>
              </a:rPr>
              <a:t>Giảng</a:t>
            </a:r>
            <a:r>
              <a:rPr lang="en-US" dirty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>
                <a:latin typeface="Calibri Light (Headings)" charset="0"/>
                <a:cs typeface="Calibri Light (Headings)" charset="0"/>
              </a:rPr>
              <a:t>dạy</a:t>
            </a:r>
            <a:r>
              <a:rPr lang="en-US" dirty="0">
                <a:latin typeface="Calibri Light (Headings)" charset="0"/>
                <a:cs typeface="Calibri Light (Headings)" charset="0"/>
              </a:rPr>
              <a:t> &amp; </a:t>
            </a:r>
            <a:r>
              <a:rPr lang="en-US" dirty="0" err="1">
                <a:latin typeface="Calibri Light (Headings)" charset="0"/>
                <a:cs typeface="Calibri Light (Headings)" charset="0"/>
              </a:rPr>
              <a:t>Học</a:t>
            </a:r>
            <a:r>
              <a:rPr lang="en-US" dirty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>
                <a:latin typeface="Calibri Light (Headings)" charset="0"/>
                <a:cs typeface="Calibri Light (Headings)" charset="0"/>
              </a:rPr>
              <a:t>tập</a:t>
            </a:r>
            <a:endParaRPr lang="en-US" dirty="0">
              <a:latin typeface="Calibri Light (Headings)" charset="0"/>
              <a:cs typeface="Calibri Light (Headings)" charset="0"/>
            </a:endParaRPr>
          </a:p>
          <a:p>
            <a:pPr lvl="1">
              <a:lnSpc>
                <a:spcPct val="150000"/>
              </a:lnSpc>
            </a:pPr>
            <a:r>
              <a:rPr lang="en-US" dirty="0" err="1" smtClean="0">
                <a:latin typeface="Calibri Light (Headings)" charset="0"/>
                <a:cs typeface="Calibri Light (Headings)" charset="0"/>
              </a:rPr>
              <a:t>Tổ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chức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,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quản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lý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và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triển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khai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các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hoạt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động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đào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tạo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qua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mạng</a:t>
            </a:r>
            <a:endParaRPr lang="en-US" dirty="0" smtClean="0">
              <a:latin typeface="Calibri Light (Headings)" charset="0"/>
              <a:cs typeface="Calibri Light (Headings)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Calibri Light (Headings)" charset="0"/>
                <a:cs typeface="Calibri Light (Headings)" charset="0"/>
              </a:rPr>
              <a:t>Theo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dõi</a:t>
            </a:r>
            <a:r>
              <a:rPr lang="en-US" dirty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và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quản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lý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quá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trình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học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tập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của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người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học</a:t>
            </a:r>
            <a:endParaRPr lang="en-US" dirty="0" smtClean="0">
              <a:latin typeface="Calibri Light (Headings)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7422515" cy="3990975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a. Tạo môn học trên hệ thống</a:t>
            </a:r>
            <a:endParaRPr lang="en-US" sz="28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marL="800100" lvl="2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Giảng viên</a:t>
            </a:r>
            <a:endParaRPr lang="en-US" sz="28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  <a:sym typeface="+mn-ea"/>
            </a:endParaRPr>
          </a:p>
          <a:p>
            <a:pPr marL="1257300" lvl="3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Danh sách sinh viên trong lớp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377565"/>
            <a:ext cx="2057400" cy="2423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33520" y="3113405"/>
            <a:ext cx="7858760" cy="27882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7626350" cy="3990975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a. Tạo môn học trên hệ thống</a:t>
            </a:r>
            <a:endParaRPr lang="en-US" sz="28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marL="800100" lvl="2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Giảng viên</a:t>
            </a:r>
            <a:endParaRPr lang="en-US" sz="28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  <a:sym typeface="+mn-ea"/>
            </a:endParaRPr>
          </a:p>
          <a:p>
            <a:pPr marL="1257300" lvl="3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Thay đổi mật khẩu của sinh viên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12" name="Picture 12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145790"/>
            <a:ext cx="5181600" cy="2025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4700" y="3022600"/>
            <a:ext cx="3924300" cy="1341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6388735" cy="3990975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b. Upload tài liệu môn học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Giảng viên upload tài liệu, thông tin môn học, ...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40" name="Picture 40" descr="C:\Users\Kang\AppData\Local\Temp\SNAGHTMLa1fb0a.PNG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775" y="1142365"/>
            <a:ext cx="4390390" cy="47447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41" name="Picture 4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" y="2915920"/>
            <a:ext cx="7181215" cy="1736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6804025" cy="3990975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b. Upload tài liệu môn học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Giảng viên upload tài liệu, thông tin môn học, ...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42" name="Picture 42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049895" y="455295"/>
            <a:ext cx="3768090" cy="54406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3" name="Picture 43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95" y="3133725"/>
            <a:ext cx="6408420" cy="2585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6176010" cy="3990975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b. Upload tài liệu môn học</a:t>
            </a:r>
            <a:endParaRPr lang="en-US" sz="28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Giảng viên upload tài liệu, thông tin môn học, ...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44" name="Picture 44" descr="C:\Users\Kang\AppData\Local\Temp\SNAGHTMLad961c.PNG"/>
          <p:cNvPicPr>
            <a:picLocks noGrp="1"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3009265"/>
            <a:ext cx="2949575" cy="29495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25" name="Picture 25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830" y="1277620"/>
            <a:ext cx="4301490" cy="47110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8102600" cy="3990975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c. Tạo bài trắc nghiệm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Ngân hàng câu hỏi có thể được nhập từ file excel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Hoặc được nhập vào thủ công từng câu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0080" y="1570990"/>
            <a:ext cx="2423160" cy="41833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2"/>
          <a:srcRect r="10077" b="19973"/>
          <a:stretch>
            <a:fillRect/>
          </a:stretch>
        </p:blipFill>
        <p:spPr>
          <a:xfrm>
            <a:off x="590550" y="2773045"/>
            <a:ext cx="7598410" cy="304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5" name="Picture 4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87085" y="2615565"/>
            <a:ext cx="3467100" cy="10744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7381875" cy="3990975"/>
          </a:xfrm>
        </p:spPr>
        <p:txBody>
          <a:bodyPr>
            <a:normAutofit lnSpcReduction="20000"/>
          </a:bodyPr>
          <a:lstStyle/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r>
              <a:rPr lang="en-US" sz="28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c. Tạo bài trắc nghiệm</a:t>
            </a:r>
            <a:endParaRPr lang="en-US" sz="28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Loại câu hỏi trong bài trắc nghiệm có thể là nhiều tùy chọn, một tùy chọn, ghi đáp án, ...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46" name="Picture 46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41995" y="1555750"/>
            <a:ext cx="3698875" cy="43256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2" name="Object 1"/>
          <p:cNvGraphicFramePr/>
          <p:nvPr/>
        </p:nvGraphicFramePr>
        <p:xfrm>
          <a:off x="838200" y="2606040"/>
          <a:ext cx="2660650" cy="295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3657600" imgH="4584700" progId="Photoshop.Image.13">
                  <p:embed/>
                </p:oleObj>
              </mc:Choice>
              <mc:Fallback>
                <p:oleObj name="" r:id="rId2" imgW="3657600" imgH="4584700" progId="Photoshop.Image.13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2606040"/>
                        <a:ext cx="2660650" cy="295592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100" y="2606040"/>
            <a:ext cx="4320540" cy="14325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9" name="Object 8"/>
          <p:cNvGraphicFramePr/>
          <p:nvPr/>
        </p:nvGraphicFramePr>
        <p:xfrm>
          <a:off x="3721100" y="4142740"/>
          <a:ext cx="4320540" cy="1738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6394450" imgH="2749550" progId="Photoshop.Image.13">
                  <p:embed/>
                </p:oleObj>
              </mc:Choice>
              <mc:Fallback>
                <p:oleObj name="" r:id="rId5" imgW="6394450" imgH="2749550" progId="Photoshop.Image.13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21100" y="4142740"/>
                        <a:ext cx="4320540" cy="173863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10810875" cy="3990975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c. Tạo bài trắc nghiệm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Ngân hàng đã được tạo, sau đó tiến hành tạo bài trắc nghiệm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64540" y="2242820"/>
            <a:ext cx="8013700" cy="36131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10810875" cy="3990975"/>
          </a:xfrm>
        </p:spPr>
        <p:txBody>
          <a:bodyPr>
            <a:normAutofit fontScale="90000" lnSpcReduction="10000"/>
          </a:bodyPr>
          <a:lstStyle/>
          <a:p>
            <a:pPr marL="0" indent="0">
              <a:lnSpc>
                <a:spcPct val="150000"/>
              </a:lnSpc>
              <a:buClr>
                <a:schemeClr val="tx1"/>
              </a:buClr>
              <a:buNone/>
            </a:pP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c. Tạo bài trắc nghiệm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Tạo bài kiểm tra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Thiết lập nhiều tùy chọn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2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Thời gian kiểm tra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2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Nhóm kiểm tra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2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Mật khẩu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2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Số lần thực hiện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2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</a:rPr>
              <a:t>...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2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65140" y="1393825"/>
            <a:ext cx="6083935" cy="40995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10131425" cy="3990975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c. Tạo bài trắc nghiệm</a:t>
            </a:r>
            <a:endParaRPr lang="en-US" sz="28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Ngân hàng đã được tạo, sau đó tiến hành tạo bài trắc nghiệm</a:t>
            </a: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49" name="Picture 49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8200" y="2987675"/>
            <a:ext cx="5624195" cy="23056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0" name="Picture 50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195" y="2886075"/>
            <a:ext cx="2354580" cy="1371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latin typeface="Calibri Light (Headings)" charset="0"/>
                <a:cs typeface="Calibri Light (Headings)" charset="0"/>
              </a:rPr>
              <a:t>Hoạt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động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Giảng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dạy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&amp;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Học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tập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hiện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tại</a:t>
            </a:r>
            <a:endParaRPr lang="en-US" dirty="0">
              <a:latin typeface="Calibri Light (Headings)" charset="0"/>
              <a:cs typeface="Calibri Light (Headings)" charset="0"/>
            </a:endParaRPr>
          </a:p>
          <a:p>
            <a:pPr lvl="1">
              <a:lnSpc>
                <a:spcPct val="150000"/>
              </a:lnSpc>
            </a:pPr>
            <a:r>
              <a:rPr lang="en-US" b="1" dirty="0" err="1" smtClean="0">
                <a:latin typeface="Calibri Light (Headings)" charset="0"/>
                <a:cs typeface="Calibri Light (Headings)" charset="0"/>
              </a:rPr>
              <a:t>Gửi</a:t>
            </a:r>
            <a:r>
              <a:rPr lang="en-US" b="1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b="1" dirty="0" err="1" smtClean="0">
                <a:latin typeface="Calibri Light (Headings)" charset="0"/>
                <a:cs typeface="Calibri Light (Headings)" charset="0"/>
              </a:rPr>
              <a:t>tài</a:t>
            </a:r>
            <a:r>
              <a:rPr lang="en-US" b="1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b="1" dirty="0" err="1" smtClean="0">
                <a:latin typeface="Calibri Light (Headings)" charset="0"/>
                <a:cs typeface="Calibri Light (Headings)" charset="0"/>
              </a:rPr>
              <a:t>liệu</a:t>
            </a:r>
            <a:r>
              <a:rPr lang="en-US" b="1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b="1" dirty="0" err="1" smtClean="0">
                <a:latin typeface="Calibri Light (Headings)" charset="0"/>
                <a:cs typeface="Calibri Light (Headings)" charset="0"/>
              </a:rPr>
              <a:t>đến</a:t>
            </a:r>
            <a:r>
              <a:rPr lang="en-US" b="1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b="1" dirty="0" err="1" smtClean="0">
                <a:latin typeface="Calibri Light (Headings)" charset="0"/>
                <a:cs typeface="Calibri Light (Headings)" charset="0"/>
              </a:rPr>
              <a:t>sinh</a:t>
            </a:r>
            <a:r>
              <a:rPr lang="en-US" b="1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b="1" dirty="0" err="1" smtClean="0">
                <a:latin typeface="Calibri Light (Headings)" charset="0"/>
                <a:cs typeface="Calibri Light (Headings)" charset="0"/>
              </a:rPr>
              <a:t>viên</a:t>
            </a:r>
            <a:endParaRPr lang="en-US" b="1" dirty="0" smtClean="0">
              <a:latin typeface="Calibri Light (Headings)" charset="0"/>
              <a:cs typeface="Calibri Light (Headings)" charset="0"/>
            </a:endParaRPr>
          </a:p>
          <a:p>
            <a:pPr lvl="2">
              <a:lnSpc>
                <a:spcPct val="150000"/>
              </a:lnSpc>
            </a:pPr>
            <a:r>
              <a:rPr lang="en-US" dirty="0" smtClean="0">
                <a:latin typeface="Calibri Light (Headings)" charset="0"/>
                <a:cs typeface="Calibri Light (Headings)" charset="0"/>
              </a:rPr>
              <a:t>Gmail</a:t>
            </a:r>
            <a:endParaRPr lang="en-US" dirty="0" smtClean="0">
              <a:latin typeface="Calibri Light (Headings)" charset="0"/>
              <a:cs typeface="Calibri Light (Headings)" charset="0"/>
            </a:endParaRPr>
          </a:p>
          <a:p>
            <a:pPr lvl="2">
              <a:lnSpc>
                <a:spcPct val="150000"/>
              </a:lnSpc>
            </a:pPr>
            <a:r>
              <a:rPr lang="en-US" dirty="0" smtClean="0">
                <a:latin typeface="Calibri Light (Headings)" charset="0"/>
                <a:cs typeface="Calibri Light (Headings)" charset="0"/>
              </a:rPr>
              <a:t>Google Drive</a:t>
            </a:r>
            <a:endParaRPr lang="en-US" dirty="0" smtClean="0">
              <a:latin typeface="Calibri Light (Headings)" charset="0"/>
              <a:cs typeface="Calibri Light (Headings)" charset="0"/>
            </a:endParaRPr>
          </a:p>
          <a:p>
            <a:pPr lvl="2">
              <a:lnSpc>
                <a:spcPct val="150000"/>
              </a:lnSpc>
            </a:pPr>
            <a:r>
              <a:rPr lang="en-US" dirty="0" err="1" smtClean="0">
                <a:latin typeface="Calibri Light (Headings)" charset="0"/>
                <a:cs typeface="Calibri Light (Headings)" charset="0"/>
              </a:rPr>
              <a:t>Zalo</a:t>
            </a:r>
            <a:endParaRPr lang="en-US" dirty="0" smtClean="0">
              <a:latin typeface="Calibri Light (Headings)" charset="0"/>
              <a:cs typeface="Calibri Light (Headings)" charset="0"/>
            </a:endParaRPr>
          </a:p>
          <a:p>
            <a:pPr lvl="2">
              <a:lnSpc>
                <a:spcPct val="150000"/>
              </a:lnSpc>
            </a:pPr>
            <a:r>
              <a:rPr lang="en-US" dirty="0" smtClean="0">
                <a:latin typeface="Calibri Light (Headings)" charset="0"/>
                <a:cs typeface="Calibri Light (Headings)" charset="0"/>
              </a:rPr>
              <a:t>Facebook</a:t>
            </a:r>
            <a:endParaRPr lang="en-US" dirty="0" smtClean="0">
              <a:latin typeface="Calibri Light (Headings)" charset="0"/>
              <a:cs typeface="Calibri Light (Headings)" charset="0"/>
            </a:endParaRPr>
          </a:p>
          <a:p>
            <a:pPr lvl="2">
              <a:lnSpc>
                <a:spcPct val="150000"/>
              </a:lnSpc>
            </a:pPr>
            <a:r>
              <a:rPr lang="en-US" dirty="0" smtClean="0">
                <a:latin typeface="Calibri Light (Headings)" charset="0"/>
                <a:cs typeface="Calibri Light (Headings)" charset="0"/>
              </a:rPr>
              <a:t>…</a:t>
            </a:r>
            <a:endParaRPr lang="en-US" dirty="0" smtClean="0">
              <a:latin typeface="Calibri Light (Headings)" charset="0"/>
              <a:cs typeface="Calibri Light (Headings)" charset="0"/>
            </a:endParaRPr>
          </a:p>
          <a:p>
            <a:pPr lvl="1"/>
            <a:endParaRPr lang="en-US" dirty="0" smtClean="0">
              <a:latin typeface="Calibri Light (Headings)" charset="0"/>
              <a:cs typeface="Calibri Light (Headings)" charset="0"/>
            </a:endParaRPr>
          </a:p>
          <a:p>
            <a:endParaRPr lang="en-US" dirty="0" smtClean="0">
              <a:latin typeface="Calibri Light (Headings)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253078" y="2972505"/>
          <a:ext cx="3295993" cy="1129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" name="Image" r:id="rId1" imgW="5172075" imgH="1771650" progId="Photoshop.Image.13">
                  <p:embed/>
                </p:oleObj>
              </mc:Choice>
              <mc:Fallback>
                <p:oleObj name="Image" r:id="rId1" imgW="5172075" imgH="1771650" progId="Photoshop.Image.13">
                  <p:embed/>
                  <p:pic>
                    <p:nvPicPr>
                      <p:cNvPr id="0" name="Picture 113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53078" y="2972505"/>
                        <a:ext cx="3295993" cy="1129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014" y="3195512"/>
          <a:ext cx="3777622" cy="2165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" name="Image" r:id="rId3" imgW="5581650" imgH="3200400" progId="Photoshop.Image.13">
                  <p:embed/>
                </p:oleObj>
              </mc:Choice>
              <mc:Fallback>
                <p:oleObj name="Image" r:id="rId3" imgW="5581650" imgH="3200400" progId="Photoshop.Image.13">
                  <p:embed/>
                  <p:pic>
                    <p:nvPicPr>
                      <p:cNvPr id="0" name="Picture 113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78014" y="3195512"/>
                        <a:ext cx="3777622" cy="2165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253244" y="4337837"/>
          <a:ext cx="3095002" cy="1652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name="Image" r:id="rId5" imgW="4800600" imgH="2562225" progId="Photoshop.Image.13">
                  <p:embed/>
                </p:oleObj>
              </mc:Choice>
              <mc:Fallback>
                <p:oleObj name="Image" r:id="rId5" imgW="4800600" imgH="2562225" progId="Photoshop.Image.13">
                  <p:embed/>
                  <p:pic>
                    <p:nvPicPr>
                      <p:cNvPr id="0" name="Picture 113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53244" y="4337837"/>
                        <a:ext cx="3095002" cy="1652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6656038" y="3602144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9" name="Oval 8"/>
          <p:cNvSpPr/>
          <p:nvPr/>
        </p:nvSpPr>
        <p:spPr>
          <a:xfrm>
            <a:off x="9542970" y="319551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10" name="Oval 9"/>
          <p:cNvSpPr/>
          <p:nvPr/>
        </p:nvSpPr>
        <p:spPr>
          <a:xfrm>
            <a:off x="6997869" y="5636649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d. Nộp bài tập</a:t>
            </a:r>
            <a:endParaRPr lang="en-US" sz="28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  <a:sym typeface="+mn-ea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Đồ án</a:t>
            </a:r>
            <a:endParaRPr lang="en-US" sz="24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  <a:sym typeface="+mn-ea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Slide trình bày</a:t>
            </a:r>
            <a:endParaRPr lang="en-US" sz="24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  <a:sym typeface="+mn-ea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...</a:t>
            </a:r>
            <a:endParaRPr lang="en-US" sz="24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  <a:sym typeface="+mn-ea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097145" y="1974215"/>
            <a:ext cx="5065395" cy="3641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7797800" cy="2125345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e. Forum trao đổi</a:t>
            </a:r>
            <a:endParaRPr lang="en-US" sz="28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  <a:sym typeface="+mn-ea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Thông báo, chia sẻ, hỗ trợ, ...</a:t>
            </a:r>
            <a:endParaRPr lang="en-US" sz="24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  <a:sym typeface="+mn-ea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Xin phép vắng học</a:t>
            </a:r>
            <a:endParaRPr lang="en-US" sz="24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  <a:sym typeface="+mn-ea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Calibri Light (Headings)" charset="0"/>
                <a:ea typeface="Tahoma" panose="020B0604030504040204" pitchFamily="34" charset="0"/>
                <a:cs typeface="Calibri Light (Headings)" charset="0"/>
                <a:sym typeface="+mn-ea"/>
              </a:rPr>
              <a:t>...</a:t>
            </a:r>
            <a:endParaRPr lang="en-US" sz="2400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  <a:sym typeface="+mn-ea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dirty="0" err="1" smtClean="0">
              <a:latin typeface="Calibri Light (Headings)" charset="0"/>
              <a:ea typeface="Tahoma" panose="020B0604030504040204" pitchFamily="34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7690" y="3681095"/>
            <a:ext cx="11254740" cy="21793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00" y="1272540"/>
            <a:ext cx="5434330" cy="22466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en-US">
                <a:latin typeface="Calibri Light (Headings)" charset="0"/>
                <a:cs typeface="Calibri Light (Headings)" charset="0"/>
              </a:rPr>
              <a:t>+ Hệ thống nhiều tính năng, gặp khó khăn lúc đầu sử dụng</a:t>
            </a:r>
            <a:endParaRPr lang="en-US">
              <a:latin typeface="Calibri Light (Headings)" charset="0"/>
              <a:cs typeface="Calibri Light (Headings)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>
                <a:latin typeface="Calibri Light (Headings)" charset="0"/>
                <a:cs typeface="Calibri Light (Headings)" charset="0"/>
              </a:rPr>
              <a:t>+ Quản lý lớp</a:t>
            </a:r>
            <a:endParaRPr lang="en-US">
              <a:latin typeface="Calibri Light (Headings)" charset="0"/>
              <a:cs typeface="Calibri Light (Headings)" charset="0"/>
            </a:endParaRPr>
          </a:p>
          <a:p>
            <a:pPr lvl="1">
              <a:lnSpc>
                <a:spcPct val="150000"/>
              </a:lnSpc>
            </a:pPr>
            <a:r>
              <a:rPr lang="en-US">
                <a:latin typeface="Calibri Light (Headings)" charset="0"/>
                <a:cs typeface="Calibri Light (Headings)" charset="0"/>
              </a:rPr>
              <a:t>Sinh viên rút/bổ sung =&gt; sĩ số lớp thay đổi trong quá trình học</a:t>
            </a:r>
            <a:endParaRPr lang="en-US">
              <a:latin typeface="Calibri Light (Headings)" charset="0"/>
              <a:cs typeface="Calibri Light (Headings)" charset="0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>
                <a:latin typeface="Calibri Light (Headings)" charset="0"/>
                <a:cs typeface="Calibri Light (Headings)" charset="0"/>
              </a:rPr>
              <a:t>+ Tính ổn định của hệ thống</a:t>
            </a:r>
            <a:endParaRPr lang="en-US">
              <a:latin typeface="Calibri Light (Headings)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3. Trao đổi, thảo luận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/>
          <p:cNvSpPr txBox="1"/>
          <p:nvPr/>
        </p:nvSpPr>
        <p:spPr>
          <a:xfrm>
            <a:off x="5025613" y="2787551"/>
            <a:ext cx="4011707" cy="1413679"/>
          </a:xfrm>
          <a:prstGeom prst="rect">
            <a:avLst/>
          </a:prstGeom>
        </p:spPr>
        <p:txBody>
          <a:bodyPr lIns="121897" tIns="121897" rIns="121897" bIns="121897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rtl val="0"/>
              </a:defRPr>
            </a:lvl9pPr>
          </a:lstStyle>
          <a:p>
            <a:r>
              <a:rPr lang="en-US" b="1" dirty="0" smtClean="0"/>
              <a:t>Thu </a:t>
            </a:r>
            <a:r>
              <a:rPr lang="en-US" b="1" dirty="0" err="1" smtClean="0"/>
              <a:t>Duc</a:t>
            </a:r>
            <a:r>
              <a:rPr lang="en-US" b="1" dirty="0" smtClean="0"/>
              <a:t> College of Technology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Phone: 	</a:t>
            </a:r>
            <a:r>
              <a:rPr lang="is-IS" dirty="0" smtClean="0"/>
              <a:t>(+848</a:t>
            </a:r>
            <a:r>
              <a:rPr lang="is-IS" dirty="0"/>
              <a:t>) 22 158 642</a:t>
            </a:r>
            <a:endParaRPr lang="en-US" dirty="0" smtClean="0"/>
          </a:p>
          <a:p>
            <a:r>
              <a:rPr lang="en-US" dirty="0" smtClean="0"/>
              <a:t>Email:	fit</a:t>
            </a:r>
            <a:r>
              <a:rPr lang="en-US" dirty="0"/>
              <a:t>@</a:t>
            </a:r>
            <a:r>
              <a:rPr lang="en-US" dirty="0" smtClean="0"/>
              <a:t>tdc.edu.vn</a:t>
            </a:r>
            <a:endParaRPr lang="en-US" dirty="0" smtClean="0"/>
          </a:p>
          <a:p>
            <a:r>
              <a:rPr lang="en-US" dirty="0"/>
              <a:t>Website:	</a:t>
            </a:r>
            <a:r>
              <a:rPr lang="en-US" dirty="0" err="1" smtClean="0"/>
              <a:t>fit.tdc.edu.vn</a:t>
            </a:r>
            <a:endParaRPr lang="en-US" dirty="0" smtClean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your listening!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alibri Light (Headings)" charset="0"/>
                <a:cs typeface="Calibri Light (Headings)" charset="0"/>
              </a:rPr>
              <a:t>Hoạt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động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Giảng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dạy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&amp;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Học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tập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hiện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tại</a:t>
            </a:r>
            <a:endParaRPr lang="en-US" dirty="0">
              <a:latin typeface="Calibri Light (Headings)" charset="0"/>
              <a:cs typeface="Calibri Light (Headings)" charset="0"/>
            </a:endParaRPr>
          </a:p>
          <a:p>
            <a:pPr lvl="1"/>
            <a:r>
              <a:rPr lang="en-US" b="1" dirty="0" err="1" smtClean="0">
                <a:latin typeface="Calibri Light (Headings)" charset="0"/>
                <a:cs typeface="Calibri Light (Headings)" charset="0"/>
              </a:rPr>
              <a:t>Kiểm</a:t>
            </a:r>
            <a:r>
              <a:rPr lang="en-US" b="1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b="1" dirty="0" err="1" smtClean="0">
                <a:latin typeface="Calibri Light (Headings)" charset="0"/>
                <a:cs typeface="Calibri Light (Headings)" charset="0"/>
              </a:rPr>
              <a:t>tra</a:t>
            </a:r>
            <a:r>
              <a:rPr lang="en-US" b="1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b="1" dirty="0" err="1" smtClean="0">
                <a:latin typeface="Calibri Light (Headings)" charset="0"/>
                <a:cs typeface="Calibri Light (Headings)" charset="0"/>
              </a:rPr>
              <a:t>đánh</a:t>
            </a:r>
            <a:r>
              <a:rPr lang="en-US" b="1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b="1" dirty="0" err="1" smtClean="0">
                <a:latin typeface="Calibri Light (Headings)" charset="0"/>
                <a:cs typeface="Calibri Light (Headings)" charset="0"/>
              </a:rPr>
              <a:t>giá</a:t>
            </a:r>
            <a:endParaRPr lang="en-US" b="1" dirty="0" smtClean="0">
              <a:latin typeface="Calibri Light (Headings)" charset="0"/>
              <a:cs typeface="Calibri Light (Headings)" charset="0"/>
            </a:endParaRPr>
          </a:p>
          <a:p>
            <a:pPr lvl="2"/>
            <a:r>
              <a:rPr lang="en-US" dirty="0" err="1" smtClean="0">
                <a:latin typeface="Calibri Light (Headings)" charset="0"/>
                <a:cs typeface="Calibri Light (Headings)" charset="0"/>
              </a:rPr>
              <a:t>Trắc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nghiệm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trên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giấy</a:t>
            </a:r>
            <a:endParaRPr lang="en-US" dirty="0" smtClean="0">
              <a:latin typeface="Calibri Light (Headings)" charset="0"/>
              <a:cs typeface="Calibri Light (Headings)" charset="0"/>
            </a:endParaRPr>
          </a:p>
          <a:p>
            <a:pPr lvl="2"/>
            <a:r>
              <a:rPr lang="en-US" dirty="0" err="1" smtClean="0">
                <a:latin typeface="Calibri Light (Headings)" charset="0"/>
                <a:cs typeface="Calibri Light (Headings)" charset="0"/>
              </a:rPr>
              <a:t>Tự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luận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trên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giấy</a:t>
            </a:r>
            <a:endParaRPr lang="en-US" dirty="0" smtClean="0">
              <a:latin typeface="Calibri Light (Headings)" charset="0"/>
              <a:cs typeface="Calibri Light (Headings)" charset="0"/>
            </a:endParaRPr>
          </a:p>
          <a:p>
            <a:pPr lvl="2"/>
            <a:r>
              <a:rPr lang="en-US" dirty="0" err="1" smtClean="0">
                <a:latin typeface="Calibri Light (Headings)" charset="0"/>
                <a:cs typeface="Calibri Light (Headings)" charset="0"/>
              </a:rPr>
              <a:t>Báo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cáo</a:t>
            </a:r>
            <a:endParaRPr lang="en-US" dirty="0" smtClean="0">
              <a:latin typeface="Calibri Light (Headings)" charset="0"/>
              <a:cs typeface="Calibri Light (Headings)" charset="0"/>
            </a:endParaRPr>
          </a:p>
          <a:p>
            <a:pPr lvl="2"/>
            <a:r>
              <a:rPr lang="en-US" dirty="0" err="1" smtClean="0">
                <a:latin typeface="Calibri Light (Headings)" charset="0"/>
                <a:cs typeface="Calibri Light (Headings)" charset="0"/>
              </a:rPr>
              <a:t>Trắc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nghiệm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trên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máy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tính</a:t>
            </a:r>
            <a:endParaRPr lang="en-US" dirty="0" smtClean="0">
              <a:latin typeface="Calibri Light (Headings)" charset="0"/>
              <a:cs typeface="Calibri Light (Headings)" charset="0"/>
            </a:endParaRPr>
          </a:p>
          <a:p>
            <a:pPr lvl="2"/>
            <a:r>
              <a:rPr lang="en-US" dirty="0" smtClean="0">
                <a:latin typeface="Calibri Light (Headings)" charset="0"/>
                <a:cs typeface="Calibri Light (Headings)" charset="0"/>
              </a:rPr>
              <a:t>…</a:t>
            </a:r>
            <a:endParaRPr lang="en-US" dirty="0" smtClean="0">
              <a:latin typeface="Calibri Light (Headings)" charset="0"/>
              <a:cs typeface="Calibri Light (Headings)" charset="0"/>
            </a:endParaRPr>
          </a:p>
          <a:p>
            <a:pPr lvl="1"/>
            <a:endParaRPr lang="en-US" dirty="0" smtClean="0">
              <a:latin typeface="Calibri Light (Headings)" charset="0"/>
              <a:cs typeface="Calibri Light (Headings)" charset="0"/>
            </a:endParaRPr>
          </a:p>
          <a:p>
            <a:endParaRPr lang="en-US" dirty="0" smtClean="0">
              <a:latin typeface="Calibri Light (Headings)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5249255" y="2334091"/>
          <a:ext cx="2233360" cy="1490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Image" r:id="rId1" imgW="5238750" imgH="3495675" progId="Photoshop.Image.13">
                  <p:embed/>
                </p:oleObj>
              </mc:Choice>
              <mc:Fallback>
                <p:oleObj name="Image" r:id="rId1" imgW="5238750" imgH="3495675" progId="Photoshop.Image.13">
                  <p:embed/>
                  <p:pic>
                    <p:nvPicPr>
                      <p:cNvPr id="0" name="Picture 210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49255" y="2334091"/>
                        <a:ext cx="2233360" cy="1490599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5249255" y="2334091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77" y="2569186"/>
            <a:ext cx="3871185" cy="13554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Oval 13"/>
          <p:cNvSpPr/>
          <p:nvPr/>
        </p:nvSpPr>
        <p:spPr>
          <a:xfrm>
            <a:off x="8195477" y="2569186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  <a:endParaRPr lang="en-US" sz="2000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902947" y="4002209"/>
          <a:ext cx="2532463" cy="1822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Image" r:id="rId4" imgW="3057525" imgH="2200275" progId="Photoshop.Image.13">
                  <p:embed/>
                </p:oleObj>
              </mc:Choice>
              <mc:Fallback>
                <p:oleObj name="Image" r:id="rId4" imgW="3057525" imgH="2200275" progId="Photoshop.Image.13">
                  <p:embed/>
                  <p:pic>
                    <p:nvPicPr>
                      <p:cNvPr id="0" name="Picture 210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2947" y="4002209"/>
                        <a:ext cx="2532463" cy="1822427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Oval 15"/>
          <p:cNvSpPr/>
          <p:nvPr/>
        </p:nvSpPr>
        <p:spPr>
          <a:xfrm>
            <a:off x="3093579" y="4336838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pic>
        <p:nvPicPr>
          <p:cNvPr id="2063" name="Picture 15" descr="Online Quiz Maker | Create Free Online Quizzes &amp; Tests – Think Ex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151" y="4126314"/>
            <a:ext cx="3259033" cy="193471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/>
          <p:cNvSpPr/>
          <p:nvPr/>
        </p:nvSpPr>
        <p:spPr>
          <a:xfrm>
            <a:off x="7470451" y="4868675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4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alibri Light (Headings)" charset="0"/>
                <a:cs typeface="Calibri Light (Headings)" charset="0"/>
              </a:rPr>
              <a:t>Hoạt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động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Giảng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dạy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&amp;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Học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tập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hiện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tại</a:t>
            </a:r>
            <a:endParaRPr lang="en-US" dirty="0">
              <a:latin typeface="Calibri Light (Headings)" charset="0"/>
              <a:cs typeface="Calibri Light (Headings)" charset="0"/>
            </a:endParaRPr>
          </a:p>
          <a:p>
            <a:pPr lvl="1"/>
            <a:r>
              <a:rPr lang="en-US" b="1" dirty="0" err="1" smtClean="0">
                <a:latin typeface="Calibri Light (Headings)" charset="0"/>
                <a:cs typeface="Calibri Light (Headings)" charset="0"/>
              </a:rPr>
              <a:t>Trao</a:t>
            </a:r>
            <a:r>
              <a:rPr lang="en-US" b="1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b="1" dirty="0" err="1" smtClean="0">
                <a:latin typeface="Calibri Light (Headings)" charset="0"/>
                <a:cs typeface="Calibri Light (Headings)" charset="0"/>
              </a:rPr>
              <a:t>đổi</a:t>
            </a:r>
            <a:r>
              <a:rPr lang="en-US" b="1" dirty="0" smtClean="0">
                <a:latin typeface="Calibri Light (Headings)" charset="0"/>
                <a:cs typeface="Calibri Light (Headings)" charset="0"/>
              </a:rPr>
              <a:t>, </a:t>
            </a:r>
            <a:r>
              <a:rPr lang="en-US" b="1" dirty="0" err="1" smtClean="0">
                <a:latin typeface="Calibri Light (Headings)" charset="0"/>
                <a:cs typeface="Calibri Light (Headings)" charset="0"/>
              </a:rPr>
              <a:t>thảo</a:t>
            </a:r>
            <a:r>
              <a:rPr lang="en-US" b="1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b="1" dirty="0" err="1" smtClean="0">
                <a:latin typeface="Calibri Light (Headings)" charset="0"/>
                <a:cs typeface="Calibri Light (Headings)" charset="0"/>
              </a:rPr>
              <a:t>luận</a:t>
            </a:r>
            <a:r>
              <a:rPr lang="en-US" b="1" dirty="0" smtClean="0">
                <a:latin typeface="Calibri Light (Headings)" charset="0"/>
                <a:cs typeface="Calibri Light (Headings)" charset="0"/>
              </a:rPr>
              <a:t>, </a:t>
            </a:r>
            <a:r>
              <a:rPr lang="en-US" b="1" dirty="0" err="1" smtClean="0">
                <a:latin typeface="Calibri Light (Headings)" charset="0"/>
                <a:cs typeface="Calibri Light (Headings)" charset="0"/>
              </a:rPr>
              <a:t>thông</a:t>
            </a:r>
            <a:r>
              <a:rPr lang="en-US" b="1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b="1" dirty="0" err="1" smtClean="0">
                <a:latin typeface="Calibri Light (Headings)" charset="0"/>
                <a:cs typeface="Calibri Light (Headings)" charset="0"/>
              </a:rPr>
              <a:t>báo</a:t>
            </a:r>
            <a:endParaRPr lang="en-US" b="1" dirty="0" smtClean="0">
              <a:latin typeface="Calibri Light (Headings)" charset="0"/>
              <a:cs typeface="Calibri Light (Headings)" charset="0"/>
            </a:endParaRPr>
          </a:p>
          <a:p>
            <a:pPr lvl="2"/>
            <a:r>
              <a:rPr lang="en-US" dirty="0" smtClean="0">
                <a:latin typeface="Calibri Light (Headings)" charset="0"/>
                <a:cs typeface="Calibri Light (Headings)" charset="0"/>
              </a:rPr>
              <a:t>Facebook</a:t>
            </a:r>
            <a:endParaRPr lang="en-US" dirty="0" smtClean="0">
              <a:latin typeface="Calibri Light (Headings)" charset="0"/>
              <a:cs typeface="Calibri Light (Headings)" charset="0"/>
            </a:endParaRPr>
          </a:p>
          <a:p>
            <a:pPr lvl="2"/>
            <a:r>
              <a:rPr lang="en-US" dirty="0" err="1" smtClean="0">
                <a:latin typeface="Calibri Light (Headings)" charset="0"/>
                <a:cs typeface="Calibri Light (Headings)" charset="0"/>
              </a:rPr>
              <a:t>Zalo</a:t>
            </a:r>
            <a:endParaRPr lang="en-US" dirty="0" smtClean="0">
              <a:latin typeface="Calibri Light (Headings)" charset="0"/>
              <a:cs typeface="Calibri Light (Headings)" charset="0"/>
            </a:endParaRPr>
          </a:p>
          <a:p>
            <a:pPr lvl="2"/>
            <a:r>
              <a:rPr lang="en-US" dirty="0" smtClean="0">
                <a:latin typeface="Calibri Light (Headings)" charset="0"/>
                <a:cs typeface="Calibri Light (Headings)" charset="0"/>
              </a:rPr>
              <a:t>Gmail</a:t>
            </a:r>
            <a:endParaRPr lang="en-US" dirty="0" smtClean="0">
              <a:latin typeface="Calibri Light (Headings)" charset="0"/>
              <a:cs typeface="Calibri Light (Headings)" charset="0"/>
            </a:endParaRPr>
          </a:p>
          <a:p>
            <a:pPr lvl="2"/>
            <a:r>
              <a:rPr lang="en-US" dirty="0" smtClean="0">
                <a:latin typeface="Calibri Light (Headings)" charset="0"/>
                <a:cs typeface="Calibri Light (Headings)" charset="0"/>
              </a:rPr>
              <a:t>…</a:t>
            </a:r>
            <a:endParaRPr lang="en-US" dirty="0" smtClean="0">
              <a:latin typeface="Calibri Light (Headings)" charset="0"/>
              <a:cs typeface="Calibri Light (Headings)" charset="0"/>
            </a:endParaRPr>
          </a:p>
          <a:p>
            <a:pPr lvl="1"/>
            <a:endParaRPr lang="en-US" dirty="0" smtClean="0">
              <a:latin typeface="Calibri Light (Headings)" charset="0"/>
              <a:cs typeface="Calibri Light (Headings)" charset="0"/>
            </a:endParaRPr>
          </a:p>
          <a:p>
            <a:endParaRPr lang="en-US" dirty="0" smtClean="0">
              <a:latin typeface="Calibri Light (Headings)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152748" y="2630875"/>
          <a:ext cx="3295993" cy="1129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Image" r:id="rId1" imgW="5172075" imgH="1771650" progId="Photoshop.Image.13">
                  <p:embed/>
                </p:oleObj>
              </mc:Choice>
              <mc:Fallback>
                <p:oleObj name="Image" r:id="rId1" imgW="5172075" imgH="1771650" progId="Photoshop.Image.13">
                  <p:embed/>
                  <p:pic>
                    <p:nvPicPr>
                      <p:cNvPr id="0" name="Picture 31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52748" y="2630875"/>
                        <a:ext cx="3295993" cy="1129274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253244" y="4337837"/>
          <a:ext cx="3095002" cy="1652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Image" r:id="rId3" imgW="4800600" imgH="2562225" progId="Photoshop.Image.13">
                  <p:embed/>
                </p:oleObj>
              </mc:Choice>
              <mc:Fallback>
                <p:oleObj name="Image" r:id="rId3" imgW="4800600" imgH="2562225" progId="Photoshop.Image.13">
                  <p:embed/>
                  <p:pic>
                    <p:nvPicPr>
                      <p:cNvPr id="0" name="Picture 31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53244" y="4337837"/>
                        <a:ext cx="3095002" cy="1652306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val 18"/>
          <p:cNvSpPr/>
          <p:nvPr/>
        </p:nvSpPr>
        <p:spPr>
          <a:xfrm>
            <a:off x="6656038" y="3363384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20" name="Oval 19"/>
          <p:cNvSpPr/>
          <p:nvPr/>
        </p:nvSpPr>
        <p:spPr>
          <a:xfrm>
            <a:off x="6997869" y="5636649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468882" y="2573762"/>
          <a:ext cx="2760291" cy="3373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Image" r:id="rId5" imgW="3086100" imgH="3771900" progId="Photoshop.Image.13">
                  <p:embed/>
                </p:oleObj>
              </mc:Choice>
              <mc:Fallback>
                <p:oleObj name="Image" r:id="rId5" imgW="3086100" imgH="3771900" progId="Photoshop.Image.13">
                  <p:embed/>
                  <p:pic>
                    <p:nvPicPr>
                      <p:cNvPr id="0" name="Picture 31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68882" y="2573762"/>
                        <a:ext cx="2760291" cy="3373689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Oval 20"/>
          <p:cNvSpPr/>
          <p:nvPr/>
        </p:nvSpPr>
        <p:spPr>
          <a:xfrm>
            <a:off x="10015731" y="3363383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alibri Light (Headings)" charset="0"/>
                <a:cs typeface="Calibri Light (Headings)" charset="0"/>
              </a:rPr>
              <a:t>Hoạt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động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Giảng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dạy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&amp;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Học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tập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hiện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tại</a:t>
            </a:r>
            <a:endParaRPr lang="en-US" dirty="0" smtClean="0">
              <a:latin typeface="Calibri Light (Headings)" charset="0"/>
              <a:cs typeface="Calibri Light (Headings)" charset="0"/>
            </a:endParaRPr>
          </a:p>
          <a:p>
            <a:pPr lvl="1"/>
            <a:r>
              <a:rPr lang="en-US" dirty="0" err="1" smtClean="0">
                <a:latin typeface="Calibri Light (Headings)" charset="0"/>
                <a:cs typeface="Calibri Light (Headings)" charset="0"/>
              </a:rPr>
              <a:t>Tài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liệu</a:t>
            </a:r>
            <a:endParaRPr lang="en-US" dirty="0" smtClean="0">
              <a:latin typeface="Calibri Light (Headings)" charset="0"/>
              <a:cs typeface="Calibri Light (Headings)" charset="0"/>
            </a:endParaRPr>
          </a:p>
          <a:p>
            <a:pPr lvl="1"/>
            <a:r>
              <a:rPr lang="en-US" dirty="0" err="1" smtClean="0">
                <a:latin typeface="Calibri Light (Headings)" charset="0"/>
                <a:cs typeface="Calibri Light (Headings)" charset="0"/>
              </a:rPr>
              <a:t>Hình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thức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đánh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giá</a:t>
            </a:r>
            <a:endParaRPr lang="en-US" dirty="0" smtClean="0">
              <a:latin typeface="Calibri Light (Headings)" charset="0"/>
              <a:cs typeface="Calibri Light (Headings)" charset="0"/>
            </a:endParaRPr>
          </a:p>
          <a:p>
            <a:pPr lvl="1"/>
            <a:r>
              <a:rPr lang="en-US" dirty="0" err="1" smtClean="0">
                <a:latin typeface="Calibri Light (Headings)" charset="0"/>
                <a:cs typeface="Calibri Light (Headings)" charset="0"/>
              </a:rPr>
              <a:t>Trao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đổi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, chia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sẻ</a:t>
            </a:r>
            <a:endParaRPr lang="en-US" dirty="0" err="1" smtClean="0">
              <a:latin typeface="Calibri Light (Headings)" charset="0"/>
              <a:cs typeface="Calibri Light (Headings)" charset="0"/>
            </a:endParaRPr>
          </a:p>
          <a:p>
            <a:pPr lvl="1"/>
            <a:endParaRPr lang="en-US" dirty="0">
              <a:latin typeface="Calibri Light (Headings)" charset="0"/>
              <a:cs typeface="Calibri Light (Headings)" charset="0"/>
            </a:endParaRPr>
          </a:p>
          <a:p>
            <a:pPr marL="457200" lvl="1" indent="0">
              <a:buNone/>
            </a:pPr>
            <a:r>
              <a:rPr lang="en-US" dirty="0">
                <a:latin typeface="Calibri Light (Headings)" charset="0"/>
                <a:cs typeface="Calibri Light (Headings)" charset="0"/>
              </a:rPr>
              <a:t>=&gt; Có nhiều cách</a:t>
            </a:r>
            <a:endParaRPr lang="en-US" dirty="0">
              <a:latin typeface="Calibri Light (Headings)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443145" y="2516871"/>
          <a:ext cx="5765720" cy="2855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Image" r:id="rId1" imgW="2981325" imgH="1476375" progId="Photoshop.Image.13">
                  <p:embed/>
                </p:oleObj>
              </mc:Choice>
              <mc:Fallback>
                <p:oleObj name="Image" r:id="rId1" imgW="2981325" imgH="1476375" progId="Photoshop.Image.13">
                  <p:embed/>
                  <p:pic>
                    <p:nvPicPr>
                      <p:cNvPr id="0" name="Picture 41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443145" y="2516871"/>
                        <a:ext cx="5765720" cy="2855229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2"/>
          <p:cNvSpPr/>
          <p:nvPr/>
        </p:nvSpPr>
        <p:spPr>
          <a:xfrm>
            <a:off x="6348655" y="5036355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14" name="Oval 13"/>
          <p:cNvSpPr/>
          <p:nvPr/>
        </p:nvSpPr>
        <p:spPr>
          <a:xfrm>
            <a:off x="5561017" y="4223080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  <a:endParaRPr lang="en-US" sz="2000" dirty="0"/>
          </a:p>
        </p:txBody>
      </p:sp>
      <p:sp>
        <p:nvSpPr>
          <p:cNvPr id="15" name="Oval 14"/>
          <p:cNvSpPr/>
          <p:nvPr/>
        </p:nvSpPr>
        <p:spPr>
          <a:xfrm>
            <a:off x="9003548" y="5344876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16" name="Oval 15"/>
          <p:cNvSpPr/>
          <p:nvPr/>
        </p:nvSpPr>
        <p:spPr>
          <a:xfrm>
            <a:off x="11029059" y="497336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4</a:t>
            </a:r>
            <a:endParaRPr lang="en-US" sz="20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904719" y="849973"/>
          <a:ext cx="2466172" cy="1862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Image" r:id="rId3" imgW="4286250" imgH="3238500" progId="Photoshop.Image.13">
                  <p:embed/>
                </p:oleObj>
              </mc:Choice>
              <mc:Fallback>
                <p:oleObj name="Image" r:id="rId3" imgW="4286250" imgH="3238500" progId="Photoshop.Image.13">
                  <p:embed/>
                  <p:pic>
                    <p:nvPicPr>
                      <p:cNvPr id="0" name="Picture 41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04719" y="849973"/>
                        <a:ext cx="2466172" cy="186264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alibri Light (Headings)" charset="0"/>
                <a:cs typeface="Calibri Light (Headings)" charset="0"/>
              </a:rPr>
              <a:t>Hệ</a:t>
            </a:r>
            <a:r>
              <a:rPr lang="en-US" dirty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>
                <a:latin typeface="Calibri Light (Headings)" charset="0"/>
                <a:cs typeface="Calibri Light (Headings)" charset="0"/>
              </a:rPr>
              <a:t>thống</a:t>
            </a:r>
            <a:r>
              <a:rPr lang="en-US" dirty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>
                <a:latin typeface="Calibri Light (Headings)" charset="0"/>
                <a:cs typeface="Calibri Light (Headings)" charset="0"/>
              </a:rPr>
              <a:t>quản</a:t>
            </a:r>
            <a:r>
              <a:rPr lang="en-US" dirty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>
                <a:latin typeface="Calibri Light (Headings)" charset="0"/>
                <a:cs typeface="Calibri Light (Headings)" charset="0"/>
              </a:rPr>
              <a:t>lý</a:t>
            </a:r>
            <a:r>
              <a:rPr lang="en-US" dirty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>
                <a:latin typeface="Calibri Light (Headings)" charset="0"/>
                <a:cs typeface="Calibri Light (Headings)" charset="0"/>
              </a:rPr>
              <a:t>học</a:t>
            </a:r>
            <a:r>
              <a:rPr lang="en-US" dirty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>
                <a:latin typeface="Calibri Light (Headings)" charset="0"/>
                <a:cs typeface="Calibri Light (Headings)" charset="0"/>
              </a:rPr>
              <a:t>tập</a:t>
            </a:r>
            <a:r>
              <a:rPr lang="en-US" dirty="0">
                <a:latin typeface="Calibri Light (Headings)" charset="0"/>
                <a:cs typeface="Calibri Light (Headings)" charset="0"/>
              </a:rPr>
              <a:t> (LMS - Learning Management System)</a:t>
            </a:r>
            <a:endParaRPr lang="en-US" dirty="0">
              <a:latin typeface="Calibri Light (Headings)" charset="0"/>
              <a:cs typeface="Calibri Light (Headings)" charset="0"/>
            </a:endParaRPr>
          </a:p>
          <a:p>
            <a:pPr lvl="1"/>
            <a:r>
              <a:rPr lang="en-US" dirty="0" err="1" smtClean="0">
                <a:latin typeface="Calibri Light (Headings)" charset="0"/>
                <a:cs typeface="Calibri Light (Headings)" charset="0"/>
              </a:rPr>
              <a:t>Danh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sách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các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môn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học</a:t>
            </a:r>
            <a:endParaRPr lang="en-US" dirty="0" smtClean="0">
              <a:latin typeface="Calibri Light (Headings)" charset="0"/>
              <a:cs typeface="Calibri Light (Headings)" charset="0"/>
            </a:endParaRPr>
          </a:p>
          <a:p>
            <a:endParaRPr lang="en-US" dirty="0" smtClean="0">
              <a:latin typeface="Calibri Light (Headings)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9786" y="2376891"/>
            <a:ext cx="4554014" cy="34893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Oval 5"/>
          <p:cNvSpPr/>
          <p:nvPr/>
        </p:nvSpPr>
        <p:spPr>
          <a:xfrm>
            <a:off x="10097832" y="2555648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53" y="3536949"/>
            <a:ext cx="3185436" cy="21566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Oval 7"/>
          <p:cNvSpPr/>
          <p:nvPr/>
        </p:nvSpPr>
        <p:spPr>
          <a:xfrm>
            <a:off x="3641031" y="3682268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alibri Light (Headings)" charset="0"/>
                <a:cs typeface="Calibri Light (Headings)" charset="0"/>
              </a:rPr>
              <a:t>Hệ</a:t>
            </a:r>
            <a:r>
              <a:rPr lang="en-US" dirty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>
                <a:latin typeface="Calibri Light (Headings)" charset="0"/>
                <a:cs typeface="Calibri Light (Headings)" charset="0"/>
              </a:rPr>
              <a:t>thống</a:t>
            </a:r>
            <a:r>
              <a:rPr lang="en-US" dirty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>
                <a:latin typeface="Calibri Light (Headings)" charset="0"/>
                <a:cs typeface="Calibri Light (Headings)" charset="0"/>
              </a:rPr>
              <a:t>quản</a:t>
            </a:r>
            <a:r>
              <a:rPr lang="en-US" dirty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>
                <a:latin typeface="Calibri Light (Headings)" charset="0"/>
                <a:cs typeface="Calibri Light (Headings)" charset="0"/>
              </a:rPr>
              <a:t>lý</a:t>
            </a:r>
            <a:r>
              <a:rPr lang="en-US" dirty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>
                <a:latin typeface="Calibri Light (Headings)" charset="0"/>
                <a:cs typeface="Calibri Light (Headings)" charset="0"/>
              </a:rPr>
              <a:t>học</a:t>
            </a:r>
            <a:r>
              <a:rPr lang="en-US" dirty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>
                <a:latin typeface="Calibri Light (Headings)" charset="0"/>
                <a:cs typeface="Calibri Light (Headings)" charset="0"/>
              </a:rPr>
              <a:t>tập</a:t>
            </a:r>
            <a:r>
              <a:rPr lang="en-US" dirty="0">
                <a:latin typeface="Calibri Light (Headings)" charset="0"/>
                <a:cs typeface="Calibri Light (Headings)" charset="0"/>
              </a:rPr>
              <a:t> (LMS - Learning Management System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)</a:t>
            </a:r>
            <a:endParaRPr lang="en-US" dirty="0" smtClean="0">
              <a:latin typeface="Calibri Light (Headings)" charset="0"/>
              <a:cs typeface="Calibri Light (Headings)" charset="0"/>
            </a:endParaRPr>
          </a:p>
          <a:p>
            <a:pPr lvl="1"/>
            <a:r>
              <a:rPr lang="en-US" dirty="0" err="1" smtClean="0">
                <a:latin typeface="Calibri Light (Headings)" charset="0"/>
                <a:cs typeface="Calibri Light (Headings)" charset="0"/>
              </a:rPr>
              <a:t>Trang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cá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nhân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sinh</a:t>
            </a:r>
            <a:r>
              <a:rPr lang="en-US" dirty="0" smtClean="0">
                <a:latin typeface="Calibri Light (Headings)" charset="0"/>
                <a:cs typeface="Calibri Light (Headings)" charset="0"/>
              </a:rPr>
              <a:t> </a:t>
            </a:r>
            <a:r>
              <a:rPr lang="en-US" dirty="0" err="1" smtClean="0">
                <a:latin typeface="Calibri Light (Headings)" charset="0"/>
                <a:cs typeface="Calibri Light (Headings)" charset="0"/>
              </a:rPr>
              <a:t>viên</a:t>
            </a:r>
            <a:endParaRPr lang="en-US" dirty="0">
              <a:latin typeface="Calibri Light (Headings)" charset="0"/>
              <a:cs typeface="Calibri Light (Headings)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5411" y="2366442"/>
            <a:ext cx="6348347" cy="35983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Oval 9"/>
          <p:cNvSpPr/>
          <p:nvPr/>
        </p:nvSpPr>
        <p:spPr>
          <a:xfrm>
            <a:off x="7588777" y="416560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5112</Words>
  <Application>WPS Presentation</Application>
  <PresentationFormat>Widescreen</PresentationFormat>
  <Paragraphs>472</Paragraphs>
  <Slides>43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15</vt:i4>
      </vt:variant>
      <vt:variant>
        <vt:lpstr>幻灯片标题</vt:lpstr>
      </vt:variant>
      <vt:variant>
        <vt:i4>43</vt:i4>
      </vt:variant>
    </vt:vector>
  </HeadingPairs>
  <TitlesOfParts>
    <vt:vector size="75" baseType="lpstr">
      <vt:lpstr>Arial</vt:lpstr>
      <vt:lpstr>SimSun</vt:lpstr>
      <vt:lpstr>Wingdings</vt:lpstr>
      <vt:lpstr>Tahoma</vt:lpstr>
      <vt:lpstr>Roboto Light</vt:lpstr>
      <vt:lpstr>Yellowtail</vt:lpstr>
      <vt:lpstr>Calibri</vt:lpstr>
      <vt:lpstr>Calibri Light</vt:lpstr>
      <vt:lpstr>Microsoft YaHei</vt:lpstr>
      <vt:lpstr>Arial Unicode MS</vt:lpstr>
      <vt:lpstr>Arial</vt:lpstr>
      <vt:lpstr>Calibri Light (Headings)</vt:lpstr>
      <vt:lpstr>Wingdings</vt:lpstr>
      <vt:lpstr>Calibri Light (Headings)dy)</vt:lpstr>
      <vt:lpstr>Calibri Light (Headings))</vt:lpstr>
      <vt:lpstr>Office Theme</vt:lpstr>
      <vt:lpstr>Custom Design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TÀI LIỆU HƯỚNG DẪN SỬ DỤNG PHẦM MỀM  HỆ THỐNG QUẢN LÝ HỌC TẬP </vt:lpstr>
      <vt:lpstr>1. Giới thiệu 2. Hoạt động giảng dạy và học tập 3. Trao đổi, thảo luận</vt:lpstr>
      <vt:lpstr>1. Giới thiệu</vt:lpstr>
      <vt:lpstr>1. Giới thiệu</vt:lpstr>
      <vt:lpstr>1. Giới thiệu</vt:lpstr>
      <vt:lpstr>1. Giới thiệu</vt:lpstr>
      <vt:lpstr>1. Giới thiệu</vt:lpstr>
      <vt:lpstr>1. Giới thiệu</vt:lpstr>
      <vt:lpstr>1. Giới thiệu</vt:lpstr>
      <vt:lpstr>1. Giới thiệu</vt:lpstr>
      <vt:lpstr>1. Thông tin chung</vt:lpstr>
      <vt:lpstr>1. Giới thiệu</vt:lpstr>
      <vt:lpstr>1. Giới thiệu</vt:lpstr>
      <vt:lpstr>1. Giới thiệu</vt:lpstr>
      <vt:lpstr>1. Giới thiệu</vt:lpstr>
      <vt:lpstr>1. Giới thiệu</vt:lpstr>
      <vt:lpstr>1. Giới thiệu</vt:lpstr>
      <vt:lpstr>1. Giới thiệu</vt:lpstr>
      <vt:lpstr>1. Giới thiệu</vt:lpstr>
      <vt:lpstr>1. Giới thiệu</vt:lpstr>
      <vt:lpstr>1. Giới thiệu</vt:lpstr>
      <vt:lpstr>1. Giới thiệu</vt:lpstr>
      <vt:lpstr>2. Hoạt động giảng dạy &amp; học tập</vt:lpstr>
      <vt:lpstr>2. Hoạt động giảng dạy &amp; học tập</vt:lpstr>
      <vt:lpstr>2. Hoạt động giảng dạy &amp; học tập</vt:lpstr>
      <vt:lpstr>2. Hoạt động giảng dạy &amp; học tập</vt:lpstr>
      <vt:lpstr>2. Hoạt động giảng dạy &amp; học tập</vt:lpstr>
      <vt:lpstr>2. Hoạt động giảng dạy &amp; học tập</vt:lpstr>
      <vt:lpstr>2. Hoạt động giảng dạy &amp; học tập</vt:lpstr>
      <vt:lpstr>2. Hoạt động giảng dạy &amp; học tập</vt:lpstr>
      <vt:lpstr>2. Hoạt động giảng dạy &amp; học tập</vt:lpstr>
      <vt:lpstr>2. Hoạt động giảng dạy &amp; học tập</vt:lpstr>
      <vt:lpstr>2. Hoạt động giảng dạy &amp; học tập</vt:lpstr>
      <vt:lpstr>2. Hoạt động giảng dạy &amp; học tập</vt:lpstr>
      <vt:lpstr>2. Hoạt động giảng dạy &amp; học tập</vt:lpstr>
      <vt:lpstr>2. Hoạt động giảng dạy &amp; học tập</vt:lpstr>
      <vt:lpstr>2. Hoạt động giảng dạy &amp; học tập</vt:lpstr>
      <vt:lpstr>2. Hoạt động giảng dạy &amp; học tập</vt:lpstr>
      <vt:lpstr>2. Hoạt động giảng dạy &amp; học tập</vt:lpstr>
      <vt:lpstr>2. Hoạt động giảng dạy &amp; học tập</vt:lpstr>
      <vt:lpstr>2. Hoạt động giảng dạy &amp; học tập</vt:lpstr>
      <vt:lpstr>3. Trao đổi, thảo luận</vt:lpstr>
      <vt:lpstr>Thanks for your listening!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Hoang Nguyen</dc:creator>
  <cp:lastModifiedBy>Kang</cp:lastModifiedBy>
  <cp:revision>249</cp:revision>
  <dcterms:created xsi:type="dcterms:W3CDTF">2014-12-29T13:34:00Z</dcterms:created>
  <dcterms:modified xsi:type="dcterms:W3CDTF">2021-03-09T15:58:12Z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1033-11.2.0.10017</vt:lpwstr>
  </property>
</Properties>
</file>